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  <p:sldMasterId id="2147483660" r:id="rId5"/>
  </p:sldMasterIdLst>
  <p:notesMasterIdLst>
    <p:notesMasterId r:id="rId32"/>
  </p:notesMasterIdLst>
  <p:sldIdLst>
    <p:sldId id="260" r:id="rId6"/>
    <p:sldId id="266" r:id="rId7"/>
    <p:sldId id="268" r:id="rId8"/>
    <p:sldId id="267" r:id="rId9"/>
    <p:sldId id="269" r:id="rId10"/>
    <p:sldId id="272" r:id="rId11"/>
    <p:sldId id="273" r:id="rId12"/>
    <p:sldId id="270" r:id="rId13"/>
    <p:sldId id="274" r:id="rId14"/>
    <p:sldId id="257" r:id="rId15"/>
    <p:sldId id="261" r:id="rId16"/>
    <p:sldId id="262" r:id="rId17"/>
    <p:sldId id="264" r:id="rId18"/>
    <p:sldId id="263" r:id="rId19"/>
    <p:sldId id="265" r:id="rId20"/>
    <p:sldId id="275" r:id="rId21"/>
    <p:sldId id="276" r:id="rId22"/>
    <p:sldId id="277" r:id="rId23"/>
    <p:sldId id="281" r:id="rId24"/>
    <p:sldId id="278" r:id="rId25"/>
    <p:sldId id="280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57D"/>
    <a:srgbClr val="00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A7F6A-FC57-C44C-898D-851FBB546F96}" v="305" dt="2024-01-23T17:50:46.038"/>
    <p1510:client id="{5BABF8DC-C647-4988-BA44-76CF846ABD6B}" v="1" dt="2024-01-23T11:58:40.159"/>
    <p1510:client id="{A7226BCA-46DA-4470-ABCE-F918B114CC14}" v="6" dt="2024-01-23T17:43:19.468"/>
    <p1510:client id="{BD602D1B-8C56-4E3D-8726-46925C165634}" v="7" dt="2024-01-23T12:37:55.196"/>
    <p1510:client id="{D62129ED-6ADC-4D2D-B14C-53578D663BFF}" v="50" dt="2024-01-23T09:26:53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3"/>
  </p:normalViewPr>
  <p:slideViewPr>
    <p:cSldViewPr snapToGrid="0">
      <p:cViewPr varScale="1">
        <p:scale>
          <a:sx n="113" d="100"/>
          <a:sy n="11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52CB-93EC-4373-AFF8-5EB4E59BFB51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D2DED-947A-46E3-A12A-A482314F7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7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7939-C805-0603-B45E-6EB959A1B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17707-6FA3-E7F5-AE6C-0E5FFA354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05A04-620C-533C-379F-731C5F3C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25F6-723B-5B82-C00F-0897B4C8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001BE-5A8F-FB59-BEC1-1ACA4EFF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72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B73E-AD8B-1986-1564-A9D61813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6C622-4F23-A875-9774-5D0CFFBCC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9A43B-C0B4-2715-B165-9C070E4B6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CC03-8D19-7BBE-032B-AAC3B59F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2243-44C6-4AA9-0CD5-78B34977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54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772F0-34F6-4283-74D9-A767A6F6E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3BCE6-50AD-523A-3ABC-92951937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EF298-EB76-68AE-7B53-719C1F3F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29871-22DC-A108-E97E-E8D5D1CB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950C-ADE2-7385-E0EC-D6687272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85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D73D-7C4D-B55A-BF28-51C893B6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26121"/>
            <a:ext cx="9795641" cy="130983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CD22-DD95-4D94-F201-47719E1D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DFE3D5D-354A-2AF6-1695-1483CF1B2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71E20B2-BFDE-9BED-A247-D646493F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Data Mining Project Presentation - Group 11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5506A9D-E01B-B0AF-7446-C1856348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977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F1C2-3824-95A0-4EA9-785EDF74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B227-2722-C39A-3C42-884D0CCB6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672D-8C93-36F3-8131-8991A010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CCF9F-279A-30C5-D0F5-1FEDE45D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3E89-775A-64CF-FA16-1001A8E7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1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6B4A2-482E-FD87-4B58-FF274441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C432-CF3D-226C-FCDE-70ED70C55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61B55-B8F0-9592-4DDE-E82E33DCD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C4F60-1E7B-F68A-B42F-D4DCADD5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D7F5F-C3C5-0F79-F5F4-BF66CF86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285CA-D672-ACFD-9A87-A7093095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88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DB26-AB8D-F4D8-3EA3-CEDAB4A76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CC061-D172-0579-F0E6-D8B55306F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A45D3-9A53-ACBC-F411-F9ACE1BFD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353A3-EE4B-AA78-CFA7-F3D7934E7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E08D5-5925-A05A-D359-F311C8B25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C800C-9021-724D-6CB2-E774D703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881C9F-5850-BE4B-596C-6AC6A6A2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8427F-BB33-3B59-6ED3-93163DA3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8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800A-54FF-F6A4-C7E5-E55CC42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1CC3B-AE7C-7014-17AC-F3FE00D6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817C4-DD16-600E-1D64-F2F63810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57C7C-69D6-F7B7-E1FA-381CF76C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9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38849-03E0-9E70-D083-6890E69C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A54865-5F6E-B67A-55C9-FE529B03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E4783-444E-F05F-6376-A0A2402C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F89D-40DC-8015-8024-EE5810B9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C9C8-19FB-D989-62F6-68DE3FDA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AA868-E90C-B17F-0615-EB57465E1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72009-F7FC-F637-3C6F-9D028100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217C9-964C-4F16-F0ED-D01F3040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9B9AE-EE7A-A071-5684-D50853F5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9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DE5D-5F79-B465-4B9A-AD58C3E4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99FBF0-DFF3-C410-5A23-1321D789F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3C928-0BC7-D4C2-8B7D-5EDA298A4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D6392-A808-7833-A3C7-BC4196FD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212A5-63E2-141E-3D53-E2930721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3E544-FB2C-EE9A-D38F-D72D3817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8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E8F3B4-B0FA-AC5E-54B1-9DDA3FE0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26121"/>
            <a:ext cx="10515600" cy="1309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F5006-1CE4-9292-A0FA-D868FF818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64829-0C4B-8A3F-497F-941D2E063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414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/>
              <a:t>24.01.24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06749-9BA4-89A9-4CAF-59CA3136C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it-IT"/>
              <a:t>Data Mining Project Presentation - Group 11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3475-6FDA-1261-CAA1-BA29BD84D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8386" y="6353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331ACBD-9F8C-4F45-A415-7F9F969BAC9F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phic 7" descr="Università di Pisa - Wikipedia">
            <a:extLst>
              <a:ext uri="{FF2B5EF4-FFF2-40B4-BE49-F238E27FC236}">
                <a16:creationId xmlns:a16="http://schemas.microsoft.com/office/drawing/2014/main" id="{121ACE9B-72EB-0E7F-7E4B-7230EFD9328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4304" y="172132"/>
            <a:ext cx="1158992" cy="11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3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24.01.24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Data Mining Project Presentation - Group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A061CFE1-16E1-007D-CE95-BC2EAA29C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63" y="-159489"/>
            <a:ext cx="12450726" cy="7059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26A5E6-3836-4713-B2E4-9DA8B77E4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7656"/>
            <a:ext cx="9144000" cy="125464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Gun Incidents in the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A8883-A69B-96B5-B262-8D9ADEEE8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279" y="3386470"/>
            <a:ext cx="9941442" cy="1780953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Data Mining project </a:t>
            </a:r>
            <a:r>
              <a:rPr lang="en-US" sz="2800" b="1" err="1">
                <a:solidFill>
                  <a:schemeClr val="bg1"/>
                </a:solidFill>
              </a:rPr>
              <a:t>a.y</a:t>
            </a:r>
            <a:r>
              <a:rPr lang="en-US" sz="2800" b="1">
                <a:solidFill>
                  <a:schemeClr val="bg1"/>
                </a:solidFill>
              </a:rPr>
              <a:t>. 23/24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Irene </a:t>
            </a:r>
            <a:r>
              <a:rPr lang="en-US" sz="2000" err="1">
                <a:solidFill>
                  <a:schemeClr val="bg1"/>
                </a:solidFill>
              </a:rPr>
              <a:t>Dovichi</a:t>
            </a:r>
            <a:r>
              <a:rPr lang="en-US" sz="2000">
                <a:solidFill>
                  <a:schemeClr val="bg1"/>
                </a:solidFill>
              </a:rPr>
              <a:t> - Giacomo </a:t>
            </a:r>
            <a:r>
              <a:rPr lang="en-US" sz="2000" err="1">
                <a:solidFill>
                  <a:schemeClr val="bg1"/>
                </a:solidFill>
              </a:rPr>
              <a:t>Lagomarsini</a:t>
            </a:r>
            <a:r>
              <a:rPr lang="en-US" sz="2000">
                <a:solidFill>
                  <a:schemeClr val="bg1"/>
                </a:solidFill>
              </a:rPr>
              <a:t> - Alice Nicoletta</a:t>
            </a:r>
          </a:p>
        </p:txBody>
      </p:sp>
      <p:pic>
        <p:nvPicPr>
          <p:cNvPr id="4" name="Graphic 3" descr="Università di Pisa - Wikipedia">
            <a:extLst>
              <a:ext uri="{FF2B5EF4-FFF2-40B4-BE49-F238E27FC236}">
                <a16:creationId xmlns:a16="http://schemas.microsoft.com/office/drawing/2014/main" id="{7F0BF0C2-8D51-C714-7B13-C7B3D4961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6957" y="5324615"/>
            <a:ext cx="1158992" cy="11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8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C95B-BD06-7171-8A45-C5EEFC08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2E5D7-AB89-9C80-5420-946ABE6CD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530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27965" indent="-227965">
              <a:spcAft>
                <a:spcPts val="800"/>
              </a:spcAft>
              <a:buFont typeface="Arial" panose="02070309020205020404" pitchFamily="49" charset="0"/>
              <a:buChar char="•"/>
            </a:pPr>
            <a:r>
              <a:rPr lang="en-US" b="1"/>
              <a:t>Preprocessing</a:t>
            </a:r>
            <a:endParaRPr lang="en-US"/>
          </a:p>
          <a:p>
            <a:pPr marL="685165" lvl="1" indent="-227965">
              <a:spcAft>
                <a:spcPts val="800"/>
              </a:spcAft>
            </a:pPr>
            <a:r>
              <a:rPr lang="en-US"/>
              <a:t>Choosing the features for clustering</a:t>
            </a:r>
            <a:endParaRPr lang="en-US">
              <a:cs typeface="Arial" panose="020B0604020202020204"/>
            </a:endParaRPr>
          </a:p>
          <a:p>
            <a:pPr marL="685165" lvl="1" indent="-227965">
              <a:spcAft>
                <a:spcPts val="800"/>
              </a:spcAft>
            </a:pPr>
            <a:r>
              <a:rPr lang="en-US"/>
              <a:t>Scaling (Standard or </a:t>
            </a:r>
            <a:r>
              <a:rPr lang="en-US" err="1"/>
              <a:t>MinMax</a:t>
            </a:r>
            <a:r>
              <a:rPr lang="en-US"/>
              <a:t>)</a:t>
            </a:r>
            <a:endParaRPr lang="en-US">
              <a:cs typeface="Arial" panose="020B0604020202020204"/>
            </a:endParaRPr>
          </a:p>
          <a:p>
            <a:pPr marL="1142365" lvl="2" indent="-227965">
              <a:spcAft>
                <a:spcPts val="800"/>
              </a:spcAft>
            </a:pPr>
            <a:r>
              <a:rPr lang="en-US"/>
              <a:t>Better results with </a:t>
            </a:r>
            <a:r>
              <a:rPr lang="en-US" b="1" err="1"/>
              <a:t>MinMax</a:t>
            </a:r>
            <a:r>
              <a:rPr lang="en-US"/>
              <a:t>!</a:t>
            </a:r>
            <a:endParaRPr lang="en-US">
              <a:cs typeface="Arial" panose="020B0604020202020204"/>
            </a:endParaRPr>
          </a:p>
          <a:p>
            <a:pPr marL="685165" lvl="1" indent="-227965">
              <a:spcAft>
                <a:spcPts val="800"/>
              </a:spcAft>
            </a:pPr>
            <a:r>
              <a:rPr lang="en-US"/>
              <a:t>Principal Component Analysis</a:t>
            </a:r>
            <a:endParaRPr lang="en-US">
              <a:cs typeface="Arial" panose="020B0604020202020204"/>
            </a:endParaRPr>
          </a:p>
          <a:p>
            <a:pPr marL="227965" indent="-227965">
              <a:lnSpc>
                <a:spcPct val="150000"/>
              </a:lnSpc>
              <a:buFont typeface="Arial" panose="02070309020205020404" pitchFamily="49" charset="0"/>
              <a:buChar char="•"/>
            </a:pPr>
            <a:r>
              <a:rPr lang="en-US" b="1"/>
              <a:t>K-Means</a:t>
            </a:r>
            <a:r>
              <a:rPr lang="en-US"/>
              <a:t> on whole Dataset</a:t>
            </a:r>
            <a:endParaRPr lang="en-US">
              <a:cs typeface="Arial" panose="020B0604020202020204"/>
            </a:endParaRPr>
          </a:p>
          <a:p>
            <a:pPr marL="227965" indent="-227965">
              <a:lnSpc>
                <a:spcPct val="150000"/>
              </a:lnSpc>
              <a:buFont typeface="Arial" panose="02070309020205020404" pitchFamily="49" charset="0"/>
              <a:buChar char="•"/>
            </a:pPr>
            <a:r>
              <a:rPr lang="en-US" b="1"/>
              <a:t>Density Based </a:t>
            </a:r>
            <a:r>
              <a:rPr lang="en-US"/>
              <a:t>Clustering on single states</a:t>
            </a:r>
            <a:endParaRPr lang="en-US">
              <a:cs typeface="Arial" panose="020B0604020202020204"/>
            </a:endParaRPr>
          </a:p>
          <a:p>
            <a:pPr marL="227965" indent="-227965">
              <a:lnSpc>
                <a:spcPct val="150000"/>
              </a:lnSpc>
              <a:buFont typeface="Arial" panose="02070309020205020404" pitchFamily="49" charset="0"/>
              <a:buChar char="•"/>
            </a:pPr>
            <a:r>
              <a:rPr lang="en-US" b="1"/>
              <a:t>Hierarchical</a:t>
            </a:r>
            <a:r>
              <a:rPr lang="en-US"/>
              <a:t> Clustering on single states</a:t>
            </a:r>
            <a:endParaRPr lang="en-US">
              <a:cs typeface="Arial" panose="020B060402020202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9EFE9-6DD1-D8ED-EF51-C39AEC86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C7484-1352-CF20-6337-CB41E97F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781" y="1458531"/>
            <a:ext cx="4934019" cy="29647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633BB-FE0E-8ED6-E9CC-38D24CFAB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533AC-2481-8AB7-BFBE-27F45BF2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26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1F7B-3CB5-00AC-4A5B-AFAA8394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K-Means</a:t>
            </a:r>
            <a:endParaRPr lang="en-GB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6F14E-E90C-9B82-D792-01F3A93A5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8548"/>
                <a:ext cx="10764424" cy="13098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sz="2400" b="1"/>
                  <a:t>Elbow </a:t>
                </a:r>
                <a:r>
                  <a:rPr lang="it-IT" sz="2400" b="1" err="1"/>
                  <a:t>method</a:t>
                </a:r>
                <a:r>
                  <a:rPr lang="it-IT" sz="2400" b="1"/>
                  <a:t> </a:t>
                </a:r>
                <a:r>
                  <a:rPr lang="it-IT" sz="2400"/>
                  <a:t>and </a:t>
                </a:r>
                <a:r>
                  <a:rPr lang="it-IT" sz="2400" b="1"/>
                  <a:t>Silhouette</a:t>
                </a:r>
                <a:r>
                  <a:rPr lang="it-IT" sz="2400"/>
                  <a:t> score.</a:t>
                </a:r>
              </a:p>
              <a:p>
                <a:r>
                  <a:rPr lang="en-GB" sz="2400"/>
                  <a:t>Optimal value: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=4.</m:t>
                    </m:r>
                  </m:oMath>
                </a14:m>
                <a:endParaRPr lang="it-IT" sz="2400" b="0"/>
              </a:p>
              <a:p>
                <a:r>
                  <a:rPr lang="it-IT" sz="2400"/>
                  <a:t>20 random </a:t>
                </a:r>
                <a:r>
                  <a:rPr lang="it-IT" sz="2400" err="1"/>
                  <a:t>initializations</a:t>
                </a:r>
                <a:r>
                  <a:rPr lang="it-IT" sz="2400"/>
                  <a:t>.</a:t>
                </a:r>
                <a:endParaRPr lang="it-IT" sz="2400" b="0"/>
              </a:p>
              <a:p>
                <a:endParaRPr lang="it-IT" b="0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6F14E-E90C-9B82-D792-01F3A93A5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8548"/>
                <a:ext cx="10764424" cy="1309832"/>
              </a:xfrm>
              <a:blipFill>
                <a:blip r:embed="rId2"/>
                <a:stretch>
                  <a:fillRect l="-793" t="-8837" b="-4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FA15908-45C9-82CF-E7F8-121749794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44" y="2482789"/>
            <a:ext cx="4957902" cy="3744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6CBF4-2594-7A88-4A78-36DA00BC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10" y="2555096"/>
            <a:ext cx="5087260" cy="37444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F93DD-70AD-959B-CCF7-A6E3E7D8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CA3C-5820-D6B4-B0CC-30ED5B84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Data Mining Project Presentation - Group 11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10D52-E1E1-911D-E585-9149ACAB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0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1F7B-3CB5-00AC-4A5B-AFAA8394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K-Means</a:t>
            </a:r>
            <a:endParaRPr lang="en-GB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FE635-9605-38F4-B49A-CFA1365A3BA7}"/>
              </a:ext>
            </a:extLst>
          </p:cNvPr>
          <p:cNvSpPr txBox="1"/>
          <p:nvPr/>
        </p:nvSpPr>
        <p:spPr>
          <a:xfrm>
            <a:off x="685800" y="1647766"/>
            <a:ext cx="2939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700" b="1" err="1"/>
              <a:t>External</a:t>
            </a:r>
            <a:r>
              <a:rPr lang="it-IT" sz="2700"/>
              <a:t> </a:t>
            </a:r>
            <a:r>
              <a:rPr lang="it-IT" sz="2700" b="1"/>
              <a:t>Information</a:t>
            </a:r>
            <a:r>
              <a:rPr lang="it-IT" sz="2700"/>
              <a:t> for </a:t>
            </a:r>
            <a:r>
              <a:rPr lang="it-IT" sz="2700" err="1"/>
              <a:t>goodness</a:t>
            </a:r>
            <a:r>
              <a:rPr lang="it-IT" sz="2700"/>
              <a:t> of clustering: </a:t>
            </a:r>
            <a:r>
              <a:rPr lang="it-IT" sz="2700" err="1"/>
              <a:t>characteristics</a:t>
            </a:r>
            <a:r>
              <a:rPr lang="it-IT" sz="2700"/>
              <a:t> of the </a:t>
            </a:r>
            <a:r>
              <a:rPr lang="it-IT" sz="2700" err="1"/>
              <a:t>incidents</a:t>
            </a:r>
            <a:r>
              <a:rPr lang="it-IT" sz="2700"/>
              <a:t>.</a:t>
            </a:r>
            <a:endParaRPr lang="en-GB" sz="27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1EF7B0-9C2B-9939-E31A-FC36A1A9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943" y="1489349"/>
            <a:ext cx="4914504" cy="3555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A2A6C5-2102-B311-10D1-89AF5B585540}"/>
              </a:ext>
            </a:extLst>
          </p:cNvPr>
          <p:cNvSpPr txBox="1"/>
          <p:nvPr/>
        </p:nvSpPr>
        <p:spPr>
          <a:xfrm>
            <a:off x="685799" y="5249912"/>
            <a:ext cx="75344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b="1" err="1"/>
              <a:t>Unsupervised</a:t>
            </a:r>
            <a:r>
              <a:rPr lang="it-IT" sz="2700"/>
              <a:t> </a:t>
            </a:r>
            <a:r>
              <a:rPr lang="it-IT" sz="2700" err="1"/>
              <a:t>measures</a:t>
            </a:r>
            <a:r>
              <a:rPr lang="it-IT" sz="2700"/>
              <a:t>:  </a:t>
            </a:r>
            <a:r>
              <a:rPr lang="en-GB" sz="2700"/>
              <a:t>Silhouette = 0.36</a:t>
            </a:r>
            <a:endParaRPr lang="it-IT" sz="27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B0999-10FB-0245-2DB9-AE4C0F48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067" y="3402151"/>
            <a:ext cx="3079379" cy="30793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089EB-2850-C000-AD78-2A07F2B50497}"/>
              </a:ext>
            </a:extLst>
          </p:cNvPr>
          <p:cNvSpPr txBox="1"/>
          <p:nvPr/>
        </p:nvSpPr>
        <p:spPr>
          <a:xfrm>
            <a:off x="9078754" y="1647766"/>
            <a:ext cx="2611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700" b="1" err="1"/>
              <a:t>Percentage</a:t>
            </a:r>
            <a:r>
              <a:rPr lang="it-IT" sz="2700"/>
              <a:t> of </a:t>
            </a:r>
            <a:r>
              <a:rPr lang="it-IT" sz="2700" b="1" err="1"/>
              <a:t>killed</a:t>
            </a:r>
            <a:r>
              <a:rPr lang="it-IT" sz="2700"/>
              <a:t> people in </a:t>
            </a:r>
            <a:r>
              <a:rPr lang="it-IT" sz="2700" err="1"/>
              <a:t>each</a:t>
            </a:r>
            <a:r>
              <a:rPr lang="it-IT" sz="2700"/>
              <a:t> cluster:</a:t>
            </a:r>
            <a:endParaRPr lang="en-GB" sz="27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3E505-E9E3-1FF9-CA8E-0D9E35F7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F1ABD-FB4A-9EDA-6515-E56DF8CD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Data Mining Project Presentation - Group 11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20A53-6900-AFC7-BA7E-88A04E9C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1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8BEA-CB0A-9A88-4C5C-DDE5C359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K-Means ++ </a:t>
            </a:r>
            <a:endParaRPr lang="en-GB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53B1-0393-8980-B666-E7EA676C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055" y="1345160"/>
            <a:ext cx="10653889" cy="1393436"/>
          </a:xfrm>
        </p:spPr>
        <p:txBody>
          <a:bodyPr>
            <a:normAutofit fontScale="92500"/>
          </a:bodyPr>
          <a:lstStyle/>
          <a:p>
            <a:pPr>
              <a:spcAft>
                <a:spcPts val="800"/>
              </a:spcAft>
            </a:pPr>
            <a:r>
              <a:rPr lang="it-IT" b="1"/>
              <a:t>K-Means++ </a:t>
            </a:r>
            <a:r>
              <a:rPr lang="it-IT" b="1" err="1"/>
              <a:t>Initialization</a:t>
            </a:r>
            <a:r>
              <a:rPr lang="it-IT" b="1"/>
              <a:t> </a:t>
            </a:r>
            <a:r>
              <a:rPr lang="it-IT"/>
              <a:t>(Arthur and </a:t>
            </a:r>
            <a:r>
              <a:rPr lang="it-IT" err="1"/>
              <a:t>Vassilvitskii</a:t>
            </a:r>
            <a:r>
              <a:rPr lang="it-IT"/>
              <a:t>, 2007):</a:t>
            </a:r>
          </a:p>
          <a:p>
            <a:pPr>
              <a:spcAft>
                <a:spcPts val="800"/>
              </a:spcAft>
            </a:pPr>
            <a:r>
              <a:rPr lang="it-IT" b="1"/>
              <a:t>Silhouette</a:t>
            </a:r>
            <a:r>
              <a:rPr lang="it-IT"/>
              <a:t> score of 0.64, cluster </a:t>
            </a:r>
            <a:r>
              <a:rPr lang="it-IT" err="1"/>
              <a:t>much</a:t>
            </a:r>
            <a:r>
              <a:rPr lang="it-IT"/>
              <a:t> </a:t>
            </a:r>
            <a:r>
              <a:rPr lang="it-IT" err="1"/>
              <a:t>better</a:t>
            </a:r>
            <a:r>
              <a:rPr lang="it-IT"/>
              <a:t> </a:t>
            </a:r>
            <a:r>
              <a:rPr lang="it-IT" err="1"/>
              <a:t>separated</a:t>
            </a:r>
            <a:r>
              <a:rPr lang="it-IT"/>
              <a:t> and </a:t>
            </a:r>
            <a:r>
              <a:rPr lang="it-IT" err="1"/>
              <a:t>cohesive</a:t>
            </a:r>
            <a:endParaRPr lang="it-IT"/>
          </a:p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0606E-251C-E0A2-7978-979B8864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FA327-7B38-D990-052F-EEC3C520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94" y="2681778"/>
            <a:ext cx="4584612" cy="349989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3F1D1-DCB7-BA46-4870-0A6EDF93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29D6B-2708-9020-A219-CC388FF1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245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9840-C925-3ADD-A9E4-106AC6E1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DBSCAN</a:t>
            </a:r>
            <a:endParaRPr lang="en-GB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0AD2-8D02-6178-5C1E-CC3005E13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177" y="1335953"/>
            <a:ext cx="10515600" cy="145605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it-IT" err="1"/>
              <a:t>Performed</a:t>
            </a:r>
            <a:r>
              <a:rPr lang="it-IT"/>
              <a:t> on </a:t>
            </a:r>
            <a:r>
              <a:rPr lang="it-IT" b="1"/>
              <a:t>California</a:t>
            </a:r>
            <a:r>
              <a:rPr lang="it-IT"/>
              <a:t> (state with </a:t>
            </a:r>
            <a:r>
              <a:rPr lang="it-IT" err="1"/>
              <a:t>most</a:t>
            </a:r>
            <a:r>
              <a:rPr lang="it-IT"/>
              <a:t> </a:t>
            </a:r>
            <a:r>
              <a:rPr lang="it-IT" err="1"/>
              <a:t>incidents</a:t>
            </a:r>
            <a:r>
              <a:rPr lang="it-IT"/>
              <a:t>)</a:t>
            </a:r>
          </a:p>
          <a:p>
            <a:pPr>
              <a:spcAft>
                <a:spcPts val="600"/>
              </a:spcAft>
            </a:pPr>
            <a:r>
              <a:rPr lang="it-IT"/>
              <a:t>One </a:t>
            </a:r>
            <a:r>
              <a:rPr lang="it-IT" b="1"/>
              <a:t>big</a:t>
            </a:r>
            <a:r>
              <a:rPr lang="it-IT"/>
              <a:t> cluster and some small </a:t>
            </a:r>
            <a:r>
              <a:rPr lang="it-IT" err="1"/>
              <a:t>other</a:t>
            </a:r>
            <a:r>
              <a:rPr lang="it-IT"/>
              <a:t> clusters, plus some </a:t>
            </a:r>
            <a:r>
              <a:rPr lang="it-IT" err="1"/>
              <a:t>noise</a:t>
            </a:r>
            <a:r>
              <a:rPr lang="it-IT"/>
              <a:t> points.</a:t>
            </a:r>
          </a:p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1AE13-6665-940C-4883-8D9341082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9672A-F2F7-3DDE-6B8E-B68A9681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054" y="2527568"/>
            <a:ext cx="5012276" cy="3826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D6C2E-53D2-77BD-AB74-D74740982ECD}"/>
              </a:ext>
            </a:extLst>
          </p:cNvPr>
          <p:cNvSpPr txBox="1"/>
          <p:nvPr/>
        </p:nvSpPr>
        <p:spPr>
          <a:xfrm>
            <a:off x="1266596" y="3266075"/>
            <a:ext cx="4003040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700" i="1" err="1">
                <a:solidFill>
                  <a:schemeClr val="accent1"/>
                </a:solidFill>
              </a:rPr>
              <a:t>eps</a:t>
            </a:r>
            <a:r>
              <a:rPr lang="it-IT" sz="2700" i="1"/>
              <a:t> </a:t>
            </a:r>
            <a:r>
              <a:rPr lang="it-IT" sz="2700"/>
              <a:t>= 0.25</a:t>
            </a:r>
          </a:p>
          <a:p>
            <a:pPr>
              <a:spcAft>
                <a:spcPts val="800"/>
              </a:spcAft>
            </a:pPr>
            <a:r>
              <a:rPr lang="it-IT" sz="2700" i="1" err="1">
                <a:solidFill>
                  <a:schemeClr val="accent1"/>
                </a:solidFill>
              </a:rPr>
              <a:t>min_samples</a:t>
            </a:r>
            <a:r>
              <a:rPr lang="it-IT" sz="2700" i="1">
                <a:solidFill>
                  <a:schemeClr val="accent1"/>
                </a:solidFill>
              </a:rPr>
              <a:t> </a:t>
            </a:r>
            <a:r>
              <a:rPr lang="it-IT" sz="2700"/>
              <a:t>= 10,</a:t>
            </a:r>
          </a:p>
          <a:p>
            <a:pPr>
              <a:spcAft>
                <a:spcPts val="800"/>
              </a:spcAft>
            </a:pPr>
            <a:r>
              <a:rPr lang="en-GB" sz="2700"/>
              <a:t>chosen by looking at the distance from the </a:t>
            </a:r>
            <a:r>
              <a:rPr lang="en-GB" sz="2700" i="1"/>
              <a:t>k</a:t>
            </a:r>
            <a:r>
              <a:rPr lang="en-GB" sz="2700"/>
              <a:t>-</a:t>
            </a:r>
            <a:r>
              <a:rPr lang="en-GB" sz="2700" err="1"/>
              <a:t>th</a:t>
            </a:r>
            <a:r>
              <a:rPr lang="en-GB" sz="2700"/>
              <a:t> nearest </a:t>
            </a:r>
            <a:r>
              <a:rPr lang="en-GB" sz="2700" err="1"/>
              <a:t>neighbor</a:t>
            </a:r>
            <a:endParaRPr lang="it-IT" sz="27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93A13-2349-E3AD-4EDF-0B8D2CA3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EBCC3-853F-2E22-1A41-F1FDDB10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9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0FA877-ED14-ABB2-F277-FBFA149A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err="1">
                <a:latin typeface="Arial"/>
                <a:cs typeface="Arial"/>
              </a:rPr>
              <a:t>Hierarchical</a:t>
            </a:r>
            <a:r>
              <a:rPr lang="it-IT" b="1">
                <a:latin typeface="Arial"/>
                <a:cs typeface="Arial"/>
              </a:rPr>
              <a:t> Clustering (California)</a:t>
            </a:r>
            <a:endParaRPr lang="en-GB" b="1">
              <a:latin typeface="Arial"/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9AA34-05BB-4A5B-ABAD-820D804C5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319" y="1424532"/>
            <a:ext cx="4806993" cy="4903460"/>
          </a:xfrm>
        </p:spPr>
        <p:txBody>
          <a:bodyPr>
            <a:normAutofit lnSpcReduction="10000"/>
          </a:bodyPr>
          <a:lstStyle/>
          <a:p>
            <a:pPr>
              <a:spcAft>
                <a:spcPts val="800"/>
              </a:spcAft>
            </a:pPr>
            <a:r>
              <a:rPr lang="it-IT"/>
              <a:t>Techniques:</a:t>
            </a:r>
          </a:p>
          <a:p>
            <a:pPr lvl="1">
              <a:spcAft>
                <a:spcPts val="800"/>
              </a:spcAft>
            </a:pPr>
            <a:r>
              <a:rPr lang="it-IT"/>
              <a:t>Single-link</a:t>
            </a:r>
          </a:p>
          <a:p>
            <a:pPr lvl="1">
              <a:spcAft>
                <a:spcPts val="800"/>
              </a:spcAft>
            </a:pPr>
            <a:r>
              <a:rPr lang="it-IT"/>
              <a:t>Complete-link</a:t>
            </a:r>
          </a:p>
          <a:p>
            <a:pPr lvl="1">
              <a:spcAft>
                <a:spcPts val="800"/>
              </a:spcAft>
            </a:pPr>
            <a:r>
              <a:rPr lang="it-IT" err="1"/>
              <a:t>Average</a:t>
            </a:r>
            <a:r>
              <a:rPr lang="it-IT"/>
              <a:t> </a:t>
            </a:r>
          </a:p>
          <a:p>
            <a:pPr lvl="1">
              <a:spcAft>
                <a:spcPts val="800"/>
              </a:spcAft>
            </a:pPr>
            <a:r>
              <a:rPr lang="it-IT"/>
              <a:t>Ward</a:t>
            </a:r>
          </a:p>
          <a:p>
            <a:pPr>
              <a:spcAft>
                <a:spcPts val="800"/>
              </a:spcAft>
            </a:pPr>
            <a:r>
              <a:rPr lang="en-GB"/>
              <a:t>Two distances considered:</a:t>
            </a:r>
          </a:p>
          <a:p>
            <a:pPr lvl="1">
              <a:spcAft>
                <a:spcPts val="800"/>
              </a:spcAft>
            </a:pPr>
            <a:r>
              <a:rPr lang="en-GB"/>
              <a:t>Euclidean distance</a:t>
            </a:r>
          </a:p>
          <a:p>
            <a:pPr lvl="1">
              <a:spcAft>
                <a:spcPts val="800"/>
              </a:spcAft>
            </a:pPr>
            <a:r>
              <a:rPr lang="en-GB"/>
              <a:t>Cosine distance</a:t>
            </a:r>
          </a:p>
          <a:p>
            <a:pPr>
              <a:spcAft>
                <a:spcPts val="800"/>
              </a:spcAft>
            </a:pPr>
            <a:r>
              <a:rPr lang="en-GB"/>
              <a:t>Reported the best 2 configurations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702B23-165C-C19A-F0FA-E4128EEC54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0247" y="1191119"/>
            <a:ext cx="3230465" cy="25574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51612-8059-BB7B-4C37-3CD1D00E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B027D-43F7-C4A6-41BE-8A0211E01B4C}"/>
              </a:ext>
            </a:extLst>
          </p:cNvPr>
          <p:cNvSpPr txBox="1"/>
          <p:nvPr/>
        </p:nvSpPr>
        <p:spPr>
          <a:xfrm>
            <a:off x="8483600" y="1631994"/>
            <a:ext cx="3103685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b="1"/>
              <a:t>complete</a:t>
            </a:r>
            <a:r>
              <a:rPr lang="en-GB" sz="2400"/>
              <a:t> link, </a:t>
            </a:r>
            <a:r>
              <a:rPr lang="en-GB" sz="2400" b="1"/>
              <a:t>cosine</a:t>
            </a:r>
            <a:r>
              <a:rPr lang="en-GB" sz="2400"/>
              <a:t> distance, </a:t>
            </a:r>
          </a:p>
          <a:p>
            <a:r>
              <a:rPr lang="en-GB" sz="2400" b="1"/>
              <a:t>5</a:t>
            </a:r>
            <a:r>
              <a:rPr lang="en-GB" sz="2400"/>
              <a:t> clusters</a:t>
            </a:r>
            <a:endParaRPr lang="en-GB" sz="2400">
              <a:cs typeface="Arial"/>
            </a:endParaRPr>
          </a:p>
          <a:p>
            <a:r>
              <a:rPr lang="en-GB" sz="2400">
                <a:cs typeface="Arial"/>
              </a:rPr>
              <a:t>Silhouette = 0.47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A4B79-9599-6054-646A-83D0474E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600" y="3796494"/>
            <a:ext cx="3236317" cy="2557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AF714F-C7C6-384C-DCE4-E9F030FD72E2}"/>
              </a:ext>
            </a:extLst>
          </p:cNvPr>
          <p:cNvSpPr txBox="1"/>
          <p:nvPr/>
        </p:nvSpPr>
        <p:spPr>
          <a:xfrm>
            <a:off x="5289536" y="4173783"/>
            <a:ext cx="308117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2400" b="1"/>
              <a:t>average</a:t>
            </a:r>
            <a:r>
              <a:rPr lang="en-GB" sz="2400"/>
              <a:t> link, </a:t>
            </a:r>
          </a:p>
          <a:p>
            <a:pPr algn="r"/>
            <a:r>
              <a:rPr lang="en-GB" sz="2400" b="1"/>
              <a:t>cosine</a:t>
            </a:r>
            <a:r>
              <a:rPr lang="en-GB" sz="2400"/>
              <a:t> distance, </a:t>
            </a:r>
            <a:endParaRPr lang="en-GB" sz="2400">
              <a:cs typeface="Arial"/>
            </a:endParaRPr>
          </a:p>
          <a:p>
            <a:pPr algn="r"/>
            <a:r>
              <a:rPr lang="en-GB" sz="2400" b="1"/>
              <a:t>5</a:t>
            </a:r>
            <a:r>
              <a:rPr lang="en-GB" sz="2400"/>
              <a:t> clusters</a:t>
            </a:r>
            <a:endParaRPr lang="en-GB" sz="2400">
              <a:cs typeface="Arial"/>
            </a:endParaRPr>
          </a:p>
          <a:p>
            <a:pPr algn="r"/>
            <a:r>
              <a:rPr lang="en-GB" sz="2400">
                <a:cs typeface="Arial"/>
              </a:rPr>
              <a:t>Silhouette = 0.50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A5B51-8983-FBA3-0BA4-44098568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92549-3FDB-6C16-7806-03BD3AAB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493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orange pie chart&#10;&#10;Description automatically generated">
            <a:extLst>
              <a:ext uri="{FF2B5EF4-FFF2-40B4-BE49-F238E27FC236}">
                <a16:creationId xmlns:a16="http://schemas.microsoft.com/office/drawing/2014/main" id="{9E9843FA-A32A-2030-4A1A-0EFD4270C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9190" r="11964" b="6558"/>
          <a:stretch/>
        </p:blipFill>
        <p:spPr>
          <a:xfrm>
            <a:off x="7828011" y="1580775"/>
            <a:ext cx="3149071" cy="318131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50A4E5D-74E7-848E-D7D2-20B77B08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Arial"/>
                <a:cs typeface="Arial"/>
              </a:rPr>
              <a:t>Classification</a:t>
            </a:r>
            <a:endParaRPr lang="it-IT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F6D0E0-3473-B4EB-D9FF-30EA1706C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196" y="1299329"/>
            <a:ext cx="9560383" cy="505461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27965" indent="-227965">
              <a:spcAft>
                <a:spcPts val="800"/>
              </a:spcAft>
            </a:pPr>
            <a:r>
              <a:rPr lang="it-IT" err="1">
                <a:cs typeface="Arial"/>
              </a:rPr>
              <a:t>Classification</a:t>
            </a:r>
            <a:r>
              <a:rPr lang="it-IT">
                <a:cs typeface="Arial"/>
              </a:rPr>
              <a:t> task with </a:t>
            </a:r>
            <a:r>
              <a:rPr lang="it-IT" b="1" err="1">
                <a:cs typeface="Arial"/>
              </a:rPr>
              <a:t>isKilled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as</a:t>
            </a:r>
            <a:r>
              <a:rPr lang="it-IT">
                <a:cs typeface="Arial"/>
              </a:rPr>
              <a:t> label</a:t>
            </a:r>
          </a:p>
          <a:p>
            <a:pPr marL="227965" indent="-227965">
              <a:spcAft>
                <a:spcPts val="800"/>
              </a:spcAft>
            </a:pPr>
            <a:r>
              <a:rPr lang="it-IT" err="1">
                <a:cs typeface="Arial"/>
              </a:rPr>
              <a:t>Several</a:t>
            </a:r>
            <a:r>
              <a:rPr lang="it-IT">
                <a:cs typeface="Arial"/>
              </a:rPr>
              <a:t> models </a:t>
            </a:r>
            <a:r>
              <a:rPr lang="it-IT" err="1">
                <a:cs typeface="Arial"/>
              </a:rPr>
              <a:t>used</a:t>
            </a:r>
            <a:r>
              <a:rPr lang="it-IT">
                <a:cs typeface="Arial"/>
              </a:rPr>
              <a:t>:</a:t>
            </a:r>
          </a:p>
          <a:p>
            <a:pPr marL="685165" lvl="1" indent="-227965">
              <a:spcAft>
                <a:spcPts val="800"/>
              </a:spcAft>
              <a:buFont typeface="Courier New" panose="020B0604020202020204" pitchFamily="34" charset="0"/>
              <a:buChar char="o"/>
            </a:pPr>
            <a:r>
              <a:rPr lang="it-IT" err="1">
                <a:cs typeface="Arial"/>
              </a:rPr>
              <a:t>Logistic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Regression</a:t>
            </a:r>
            <a:endParaRPr lang="it-IT">
              <a:cs typeface="Arial"/>
            </a:endParaRPr>
          </a:p>
          <a:p>
            <a:pPr marL="685165" lvl="1" indent="-227965">
              <a:spcAft>
                <a:spcPts val="800"/>
              </a:spcAft>
              <a:buFont typeface="Courier New" panose="020B0604020202020204" pitchFamily="34" charset="0"/>
              <a:buChar char="o"/>
            </a:pPr>
            <a:r>
              <a:rPr lang="it-IT" err="1">
                <a:cs typeface="Arial"/>
              </a:rPr>
              <a:t>Decision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Tree</a:t>
            </a:r>
            <a:endParaRPr lang="it-IT">
              <a:cs typeface="Arial"/>
            </a:endParaRPr>
          </a:p>
          <a:p>
            <a:pPr marL="685165" lvl="1" indent="-227965">
              <a:spcAft>
                <a:spcPts val="800"/>
              </a:spcAft>
              <a:buFont typeface="Courier New" panose="020B0604020202020204" pitchFamily="34" charset="0"/>
              <a:buChar char="o"/>
            </a:pPr>
            <a:r>
              <a:rPr lang="it-IT">
                <a:cs typeface="Arial"/>
              </a:rPr>
              <a:t>K-NN </a:t>
            </a:r>
          </a:p>
          <a:p>
            <a:pPr marL="685165" lvl="1" indent="-227965">
              <a:spcAft>
                <a:spcPts val="800"/>
              </a:spcAft>
              <a:buFont typeface="Courier New" panose="020B0604020202020204" pitchFamily="34" charset="0"/>
              <a:buChar char="o"/>
            </a:pPr>
            <a:r>
              <a:rPr lang="it-IT" err="1">
                <a:cs typeface="Arial"/>
              </a:rPr>
              <a:t>AdaBoost</a:t>
            </a:r>
            <a:endParaRPr lang="it-IT">
              <a:cs typeface="Arial"/>
            </a:endParaRPr>
          </a:p>
          <a:p>
            <a:pPr marL="685165" lvl="1" indent="-227965">
              <a:spcAft>
                <a:spcPts val="800"/>
              </a:spcAft>
              <a:buFont typeface="Courier New" panose="020B0604020202020204" pitchFamily="34" charset="0"/>
              <a:buChar char="o"/>
            </a:pPr>
            <a:r>
              <a:rPr lang="it-IT">
                <a:cs typeface="Arial"/>
              </a:rPr>
              <a:t>Random </a:t>
            </a:r>
            <a:r>
              <a:rPr lang="it-IT" err="1">
                <a:cs typeface="Arial"/>
              </a:rPr>
              <a:t>Forest</a:t>
            </a:r>
            <a:endParaRPr lang="it-IT">
              <a:cs typeface="Arial"/>
            </a:endParaRPr>
          </a:p>
          <a:p>
            <a:pPr marL="685165" lvl="1" indent="-227965">
              <a:spcAft>
                <a:spcPts val="800"/>
              </a:spcAft>
              <a:buFont typeface="Courier New" panose="020B0604020202020204" pitchFamily="34" charset="0"/>
              <a:buChar char="o"/>
            </a:pPr>
            <a:r>
              <a:rPr lang="it-IT" err="1">
                <a:cs typeface="Arial"/>
              </a:rPr>
              <a:t>Neural</a:t>
            </a:r>
            <a:r>
              <a:rPr lang="it-IT">
                <a:cs typeface="Arial"/>
              </a:rPr>
              <a:t> Network</a:t>
            </a:r>
          </a:p>
          <a:p>
            <a:pPr marL="227965" indent="-227965">
              <a:spcAft>
                <a:spcPts val="800"/>
              </a:spcAft>
            </a:pPr>
            <a:r>
              <a:rPr lang="it-IT">
                <a:cs typeface="Arial"/>
              </a:rPr>
              <a:t>80% of data </a:t>
            </a:r>
            <a:r>
              <a:rPr lang="it-IT" err="1">
                <a:cs typeface="Arial"/>
              </a:rPr>
              <a:t>used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as</a:t>
            </a:r>
            <a:r>
              <a:rPr lang="it-IT">
                <a:cs typeface="Arial"/>
              </a:rPr>
              <a:t> </a:t>
            </a:r>
            <a:r>
              <a:rPr lang="it-IT" b="1">
                <a:cs typeface="Arial"/>
              </a:rPr>
              <a:t>training</a:t>
            </a:r>
            <a:r>
              <a:rPr lang="it-IT">
                <a:cs typeface="Arial"/>
              </a:rPr>
              <a:t> set, 20% </a:t>
            </a:r>
            <a:r>
              <a:rPr lang="it-IT" err="1">
                <a:cs typeface="Arial"/>
              </a:rPr>
              <a:t>as</a:t>
            </a:r>
            <a:r>
              <a:rPr lang="it-IT">
                <a:cs typeface="Arial"/>
              </a:rPr>
              <a:t> </a:t>
            </a:r>
            <a:r>
              <a:rPr lang="it-IT" b="1">
                <a:cs typeface="Arial"/>
              </a:rPr>
              <a:t>test</a:t>
            </a:r>
            <a:r>
              <a:rPr lang="it-IT">
                <a:cs typeface="Arial"/>
              </a:rPr>
              <a:t> set</a:t>
            </a:r>
          </a:p>
          <a:p>
            <a:pPr marL="227965" indent="-227965">
              <a:spcAft>
                <a:spcPts val="800"/>
              </a:spcAft>
            </a:pPr>
            <a:r>
              <a:rPr lang="it-IT" err="1">
                <a:cs typeface="Arial"/>
              </a:rPr>
              <a:t>Same</a:t>
            </a:r>
            <a:r>
              <a:rPr lang="it-IT">
                <a:cs typeface="Arial"/>
              </a:rPr>
              <a:t> split </a:t>
            </a:r>
            <a:r>
              <a:rPr lang="it-IT" err="1">
                <a:cs typeface="Arial"/>
              </a:rPr>
              <a:t>used</a:t>
            </a:r>
            <a:r>
              <a:rPr lang="it-IT">
                <a:cs typeface="Arial"/>
              </a:rPr>
              <a:t> </a:t>
            </a:r>
            <a:r>
              <a:rPr lang="it-IT" err="1">
                <a:cs typeface="Arial"/>
              </a:rPr>
              <a:t>throughout</a:t>
            </a:r>
            <a:r>
              <a:rPr lang="it-IT">
                <a:cs typeface="Arial"/>
              </a:rPr>
              <a:t> the </a:t>
            </a:r>
            <a:r>
              <a:rPr lang="it-IT" err="1">
                <a:cs typeface="Arial"/>
              </a:rPr>
              <a:t>whole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analysis</a:t>
            </a:r>
            <a:endParaRPr lang="it-IT">
              <a:cs typeface="Arial"/>
            </a:endParaRPr>
          </a:p>
          <a:p>
            <a:pPr marL="227965" indent="-227965"/>
            <a:endParaRPr lang="it-IT">
              <a:cs typeface="Arial"/>
            </a:endParaRPr>
          </a:p>
          <a:p>
            <a:pPr marL="227965" indent="-227965"/>
            <a:endParaRPr lang="it-IT">
              <a:cs typeface="Arial"/>
            </a:endParaRPr>
          </a:p>
          <a:p>
            <a:pPr marL="227965" indent="-227965"/>
            <a:endParaRPr lang="it-IT">
              <a:cs typeface="Arial"/>
            </a:endParaRPr>
          </a:p>
          <a:p>
            <a:pPr marL="227965" indent="-227965"/>
            <a:endParaRPr lang="it-IT">
              <a:cs typeface="Arial"/>
            </a:endParaRPr>
          </a:p>
          <a:p>
            <a:pPr marL="227965" indent="-227965"/>
            <a:endParaRPr lang="it-IT">
              <a:cs typeface="Arial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935B77-DD2B-AF8E-68EA-3757693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850D1D-FEF9-C951-5F10-5D98A5F6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3592A5-9535-EA21-8734-3E5DDA29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635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8D4F8A-C76C-FBAC-1453-D27F5E69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rial"/>
                <a:cs typeface="Arial"/>
              </a:rPr>
              <a:t>Using </a:t>
            </a:r>
            <a:r>
              <a:rPr lang="it-IT" err="1">
                <a:latin typeface="Arial"/>
                <a:cs typeface="Arial"/>
              </a:rPr>
              <a:t>all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available</a:t>
            </a:r>
            <a:r>
              <a:rPr lang="it-IT">
                <a:latin typeface="Arial"/>
                <a:cs typeface="Arial"/>
              </a:rPr>
              <a:t> features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19FA35-A45A-45B8-E484-C0CC2D938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414" y="1335953"/>
            <a:ext cx="11874581" cy="50179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it-IT" err="1">
                <a:cs typeface="Arial" panose="020B0604020202020204"/>
              </a:rPr>
              <a:t>We</a:t>
            </a:r>
            <a:r>
              <a:rPr lang="it-IT">
                <a:cs typeface="Arial" panose="020B0604020202020204"/>
              </a:rPr>
              <a:t> first </a:t>
            </a:r>
            <a:r>
              <a:rPr lang="it-IT" err="1">
                <a:cs typeface="Arial" panose="020B0604020202020204"/>
              </a:rPr>
              <a:t>tested</a:t>
            </a:r>
            <a:r>
              <a:rPr lang="it-IT">
                <a:cs typeface="Arial" panose="020B0604020202020204"/>
              </a:rPr>
              <a:t> </a:t>
            </a:r>
            <a:r>
              <a:rPr lang="it-IT" err="1">
                <a:cs typeface="Arial" panose="020B0604020202020204"/>
              </a:rPr>
              <a:t>Logistic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Regression</a:t>
            </a:r>
            <a:r>
              <a:rPr lang="it-IT">
                <a:cs typeface="Arial" panose="020B0604020202020204"/>
              </a:rPr>
              <a:t> and </a:t>
            </a:r>
            <a:r>
              <a:rPr lang="it-IT" err="1">
                <a:cs typeface="Arial" panose="020B0604020202020204"/>
              </a:rPr>
              <a:t>Decision</a:t>
            </a:r>
            <a:r>
              <a:rPr lang="it-IT">
                <a:cs typeface="Arial" panose="020B0604020202020204"/>
              </a:rPr>
              <a:t> </a:t>
            </a:r>
            <a:r>
              <a:rPr lang="it-IT" err="1">
                <a:cs typeface="Arial" panose="020B0604020202020204"/>
              </a:rPr>
              <a:t>Tree</a:t>
            </a:r>
            <a:r>
              <a:rPr lang="it-IT">
                <a:cs typeface="Arial" panose="020B0604020202020204"/>
              </a:rPr>
              <a:t> on </a:t>
            </a:r>
            <a:r>
              <a:rPr lang="it-IT" err="1">
                <a:cs typeface="Arial" panose="020B0604020202020204"/>
              </a:rPr>
              <a:t>all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current</a:t>
            </a:r>
            <a:r>
              <a:rPr lang="it-IT">
                <a:cs typeface="Arial" panose="020B0604020202020204"/>
              </a:rPr>
              <a:t> features.</a:t>
            </a:r>
            <a:endParaRPr lang="it-IT"/>
          </a:p>
          <a:p>
            <a:pPr>
              <a:lnSpc>
                <a:spcPct val="150000"/>
              </a:lnSpc>
            </a:pPr>
            <a:r>
              <a:rPr lang="it-IT">
                <a:cs typeface="Arial" panose="020B0604020202020204"/>
              </a:rPr>
              <a:t>Models </a:t>
            </a:r>
            <a:r>
              <a:rPr lang="it-IT" err="1">
                <a:cs typeface="Arial" panose="020B0604020202020204"/>
              </a:rPr>
              <a:t>appeared</a:t>
            </a:r>
            <a:r>
              <a:rPr lang="it-IT">
                <a:cs typeface="Arial" panose="020B0604020202020204"/>
              </a:rPr>
              <a:t> to be </a:t>
            </a:r>
            <a:r>
              <a:rPr lang="it-IT" err="1">
                <a:cs typeface="Arial" panose="020B0604020202020204"/>
              </a:rPr>
              <a:t>very</a:t>
            </a:r>
            <a:r>
              <a:rPr lang="it-IT">
                <a:cs typeface="Arial" panose="020B0604020202020204"/>
              </a:rPr>
              <a:t> accurate and </a:t>
            </a:r>
            <a:r>
              <a:rPr lang="it-IT" err="1">
                <a:cs typeface="Arial" panose="020B0604020202020204"/>
              </a:rPr>
              <a:t>classification</a:t>
            </a:r>
            <a:r>
              <a:rPr lang="it-IT">
                <a:cs typeface="Arial" panose="020B0604020202020204"/>
              </a:rPr>
              <a:t> "</a:t>
            </a:r>
            <a:r>
              <a:rPr lang="it-IT" err="1">
                <a:cs typeface="Arial" panose="020B0604020202020204"/>
              </a:rPr>
              <a:t>too</a:t>
            </a:r>
            <a:r>
              <a:rPr lang="it-IT">
                <a:cs typeface="Arial" panose="020B0604020202020204"/>
              </a:rPr>
              <a:t> easy»</a:t>
            </a:r>
          </a:p>
          <a:p>
            <a:pPr>
              <a:lnSpc>
                <a:spcPct val="150000"/>
              </a:lnSpc>
            </a:pPr>
            <a:r>
              <a:rPr lang="it-IT" err="1">
                <a:cs typeface="Arial" panose="020B0604020202020204"/>
              </a:rPr>
              <a:t>Underlying</a:t>
            </a:r>
            <a:r>
              <a:rPr lang="it-IT">
                <a:cs typeface="Arial" panose="020B0604020202020204"/>
              </a:rPr>
              <a:t> </a:t>
            </a:r>
            <a:r>
              <a:rPr lang="it-IT" b="1">
                <a:cs typeface="Arial" panose="020B0604020202020204"/>
              </a:rPr>
              <a:t>linear </a:t>
            </a:r>
            <a:r>
              <a:rPr lang="it-IT" b="1" err="1">
                <a:cs typeface="Arial" panose="020B0604020202020204"/>
              </a:rPr>
              <a:t>relationship</a:t>
            </a:r>
            <a:r>
              <a:rPr lang="it-IT" b="1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between</a:t>
            </a:r>
            <a:r>
              <a:rPr lang="it-IT">
                <a:cs typeface="Arial" panose="020B0604020202020204"/>
              </a:rPr>
              <a:t> features: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>
                <a:cs typeface="Arial" panose="020B0604020202020204"/>
              </a:rPr>
              <a:t>   </a:t>
            </a:r>
            <a:r>
              <a:rPr lang="it-IT" sz="2400" err="1">
                <a:latin typeface="Consolas"/>
                <a:cs typeface="Arial" panose="020B0604020202020204"/>
              </a:rPr>
              <a:t>n_killed</a:t>
            </a:r>
            <a:r>
              <a:rPr lang="it-IT" sz="2400">
                <a:latin typeface="Consolas"/>
                <a:cs typeface="Arial" panose="020B0604020202020204"/>
              </a:rPr>
              <a:t> = </a:t>
            </a:r>
            <a:r>
              <a:rPr lang="it-IT" sz="2400" err="1">
                <a:latin typeface="Consolas"/>
                <a:cs typeface="Arial" panose="020B0604020202020204"/>
              </a:rPr>
              <a:t>n_participants</a:t>
            </a:r>
            <a:r>
              <a:rPr lang="it-IT" sz="2400">
                <a:latin typeface="Consolas"/>
                <a:cs typeface="Arial" panose="020B0604020202020204"/>
              </a:rPr>
              <a:t> - (</a:t>
            </a:r>
            <a:r>
              <a:rPr lang="it-IT" sz="2400" err="1">
                <a:latin typeface="Consolas"/>
                <a:cs typeface="Arial" panose="020B0604020202020204"/>
              </a:rPr>
              <a:t>n_injured</a:t>
            </a:r>
            <a:r>
              <a:rPr lang="it-IT" sz="2400">
                <a:latin typeface="Consolas"/>
                <a:cs typeface="Arial" panose="020B0604020202020204"/>
              </a:rPr>
              <a:t> + </a:t>
            </a:r>
            <a:r>
              <a:rPr lang="it-IT" sz="2400" err="1">
                <a:latin typeface="Consolas"/>
                <a:cs typeface="Arial" panose="020B0604020202020204"/>
              </a:rPr>
              <a:t>n_unharmed</a:t>
            </a:r>
            <a:r>
              <a:rPr lang="it-IT" sz="2400">
                <a:latin typeface="Consolas"/>
                <a:cs typeface="Arial" panose="020B0604020202020204"/>
              </a:rPr>
              <a:t> + </a:t>
            </a:r>
            <a:r>
              <a:rPr lang="it-IT" sz="2400" err="1">
                <a:latin typeface="Consolas"/>
                <a:cs typeface="Arial" panose="020B0604020202020204"/>
              </a:rPr>
              <a:t>n_arrested</a:t>
            </a:r>
            <a:r>
              <a:rPr lang="it-IT" sz="2400">
                <a:latin typeface="Consolas"/>
                <a:cs typeface="Arial" panose="020B0604020202020204"/>
              </a:rPr>
              <a:t>)</a:t>
            </a:r>
            <a:endParaRPr lang="it-IT">
              <a:cs typeface="Arial" panose="020B0604020202020204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>
              <a:cs typeface="Arial" panose="020B0604020202020204"/>
            </a:endParaRPr>
          </a:p>
          <a:p>
            <a:pPr marL="227965" indent="-227965">
              <a:lnSpc>
                <a:spcPct val="150000"/>
              </a:lnSpc>
            </a:pPr>
            <a:endParaRPr lang="it-IT">
              <a:cs typeface="Arial" panose="020B0604020202020204"/>
            </a:endParaRPr>
          </a:p>
          <a:p>
            <a:pPr marL="227965" indent="-227965">
              <a:lnSpc>
                <a:spcPct val="150000"/>
              </a:lnSpc>
            </a:pPr>
            <a:r>
              <a:rPr lang="it-IT" err="1">
                <a:cs typeface="Arial" panose="020B0604020202020204"/>
              </a:rPr>
              <a:t>We</a:t>
            </a:r>
            <a:r>
              <a:rPr lang="it-IT">
                <a:cs typeface="Arial" panose="020B0604020202020204"/>
              </a:rPr>
              <a:t> </a:t>
            </a:r>
            <a:r>
              <a:rPr lang="it-IT" err="1">
                <a:cs typeface="Arial" panose="020B0604020202020204"/>
              </a:rPr>
              <a:t>removed</a:t>
            </a:r>
            <a:r>
              <a:rPr lang="it-IT">
                <a:cs typeface="Arial" panose="020B0604020202020204"/>
              </a:rPr>
              <a:t> </a:t>
            </a:r>
            <a:r>
              <a:rPr lang="it-IT" err="1">
                <a:latin typeface="Consolas"/>
                <a:cs typeface="Arial" panose="020B0604020202020204"/>
              </a:rPr>
              <a:t>n_injured</a:t>
            </a:r>
            <a:r>
              <a:rPr lang="it-IT">
                <a:cs typeface="Arial" panose="020B0604020202020204"/>
              </a:rPr>
              <a:t>, </a:t>
            </a:r>
            <a:r>
              <a:rPr lang="it-IT" err="1">
                <a:latin typeface="Consolas"/>
                <a:cs typeface="Arial" panose="020B0604020202020204"/>
              </a:rPr>
              <a:t>n_unharmed</a:t>
            </a:r>
            <a:r>
              <a:rPr lang="it-IT">
                <a:cs typeface="Arial" panose="020B0604020202020204"/>
              </a:rPr>
              <a:t>, </a:t>
            </a:r>
            <a:r>
              <a:rPr lang="it-IT" err="1">
                <a:latin typeface="Consolas"/>
                <a:cs typeface="Arial" panose="020B0604020202020204"/>
              </a:rPr>
              <a:t>n_arrested</a:t>
            </a:r>
            <a:r>
              <a:rPr lang="it-IT">
                <a:cs typeface="Arial" panose="020B0604020202020204"/>
              </a:rPr>
              <a:t> and </a:t>
            </a:r>
            <a:r>
              <a:rPr lang="it-IT" err="1">
                <a:cs typeface="Arial" panose="020B0604020202020204"/>
              </a:rPr>
              <a:t>tried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again</a:t>
            </a:r>
            <a:r>
              <a:rPr lang="it-IT">
                <a:cs typeface="Arial" panose="020B0604020202020204"/>
              </a:rPr>
              <a:t>.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1EF8D7-62BB-3D9F-692B-4966BFDD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220C32-E0F6-E784-341A-B7347447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4A0FDE-15F0-B218-6F74-D626DCAB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17</a:t>
            </a:fld>
            <a:endParaRPr lang="en-GB"/>
          </a:p>
        </p:txBody>
      </p:sp>
      <p:pic>
        <p:nvPicPr>
          <p:cNvPr id="10" name="Segnaposto contenuto 7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7BA00AE9-9F13-4C30-4141-3E597F87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86" y="4401786"/>
            <a:ext cx="9292627" cy="8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2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0F4A5-9880-300C-55D3-847B3468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120836"/>
            <a:ext cx="10515600" cy="1309832"/>
          </a:xfrm>
        </p:spPr>
        <p:txBody>
          <a:bodyPr/>
          <a:lstStyle/>
          <a:p>
            <a:r>
              <a:rPr lang="it-IT" err="1">
                <a:latin typeface="Arial"/>
                <a:cs typeface="Arial"/>
              </a:rPr>
              <a:t>Discarding</a:t>
            </a:r>
            <a:r>
              <a:rPr lang="it-IT">
                <a:latin typeface="Arial"/>
                <a:cs typeface="Arial"/>
              </a:rPr>
              <a:t> the </a:t>
            </a:r>
            <a:r>
              <a:rPr lang="it-IT" err="1">
                <a:latin typeface="Arial"/>
                <a:cs typeface="Arial"/>
              </a:rPr>
              <a:t>Unharmed</a:t>
            </a:r>
            <a:r>
              <a:rPr lang="it-IT">
                <a:latin typeface="Arial"/>
                <a:cs typeface="Arial"/>
              </a:rPr>
              <a:t>, </a:t>
            </a:r>
            <a:r>
              <a:rPr lang="it-IT" err="1">
                <a:latin typeface="Arial"/>
                <a:cs typeface="Arial"/>
              </a:rPr>
              <a:t>Injured</a:t>
            </a:r>
            <a:r>
              <a:rPr lang="it-IT">
                <a:latin typeface="Arial"/>
                <a:cs typeface="Arial"/>
              </a:rPr>
              <a:t> and </a:t>
            </a:r>
            <a:r>
              <a:rPr lang="it-IT" err="1">
                <a:latin typeface="Arial"/>
                <a:cs typeface="Arial"/>
              </a:rPr>
              <a:t>Arrested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8B7E1E-3F3C-AAC6-78C5-D8048DAA3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414" y="1561892"/>
            <a:ext cx="5156520" cy="311210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27965" indent="-227965">
              <a:spcAft>
                <a:spcPts val="600"/>
              </a:spcAft>
            </a:pPr>
            <a:r>
              <a:rPr lang="it-IT" err="1">
                <a:cs typeface="Arial"/>
              </a:rPr>
              <a:t>Tested</a:t>
            </a:r>
            <a:r>
              <a:rPr lang="it-IT">
                <a:cs typeface="Arial"/>
              </a:rPr>
              <a:t> on </a:t>
            </a:r>
            <a:r>
              <a:rPr lang="it-IT" err="1">
                <a:cs typeface="Arial"/>
              </a:rPr>
              <a:t>several</a:t>
            </a:r>
            <a:r>
              <a:rPr lang="it-IT">
                <a:cs typeface="Arial"/>
              </a:rPr>
              <a:t> models </a:t>
            </a:r>
            <a:r>
              <a:rPr lang="it-IT" err="1">
                <a:cs typeface="Arial"/>
              </a:rPr>
              <a:t>using</a:t>
            </a:r>
            <a:r>
              <a:rPr lang="it-IT">
                <a:cs typeface="Arial"/>
              </a:rPr>
              <a:t>   </a:t>
            </a:r>
            <a:r>
              <a:rPr lang="it-IT" b="1">
                <a:cs typeface="Arial"/>
              </a:rPr>
              <a:t>3-fold CV</a:t>
            </a:r>
            <a:r>
              <a:rPr lang="it-IT">
                <a:cs typeface="Arial"/>
              </a:rPr>
              <a:t> and </a:t>
            </a:r>
            <a:r>
              <a:rPr lang="it-IT" b="1" err="1">
                <a:cs typeface="Arial"/>
              </a:rPr>
              <a:t>Grid</a:t>
            </a:r>
            <a:r>
              <a:rPr lang="it-IT" b="1">
                <a:cs typeface="Arial"/>
              </a:rPr>
              <a:t> </a:t>
            </a:r>
            <a:r>
              <a:rPr lang="it-IT" b="1" err="1">
                <a:cs typeface="Arial"/>
              </a:rPr>
              <a:t>Search</a:t>
            </a:r>
            <a:r>
              <a:rPr lang="it-IT">
                <a:cs typeface="Arial"/>
              </a:rPr>
              <a:t>:</a:t>
            </a:r>
            <a:endParaRPr lang="it-IT"/>
          </a:p>
          <a:p>
            <a:pPr marL="685165" lvl="1" indent="-227965">
              <a:spcAft>
                <a:spcPts val="600"/>
              </a:spcAft>
              <a:buFont typeface="Courier New,monospace" panose="020B0604020202020204" pitchFamily="34" charset="0"/>
              <a:buChar char="o"/>
            </a:pPr>
            <a:r>
              <a:rPr lang="it-IT" err="1">
                <a:cs typeface="Arial"/>
              </a:rPr>
              <a:t>Logistic</a:t>
            </a:r>
            <a:r>
              <a:rPr lang="it-IT">
                <a:cs typeface="Arial"/>
              </a:rPr>
              <a:t> </a:t>
            </a:r>
            <a:r>
              <a:rPr lang="it-IT" err="1">
                <a:cs typeface="Arial"/>
              </a:rPr>
              <a:t>Regression</a:t>
            </a:r>
            <a:endParaRPr lang="en-US">
              <a:cs typeface="Arial"/>
            </a:endParaRPr>
          </a:p>
          <a:p>
            <a:pPr marL="685165" lvl="1" indent="-227965">
              <a:spcAft>
                <a:spcPts val="600"/>
              </a:spcAft>
              <a:buFont typeface="Courier New,monospace" panose="020B0604020202020204" pitchFamily="34" charset="0"/>
              <a:buChar char="o"/>
            </a:pPr>
            <a:r>
              <a:rPr lang="it-IT" err="1">
                <a:cs typeface="Arial"/>
              </a:rPr>
              <a:t>Decision</a:t>
            </a:r>
            <a:r>
              <a:rPr lang="it-IT">
                <a:cs typeface="Arial"/>
              </a:rPr>
              <a:t> </a:t>
            </a:r>
            <a:r>
              <a:rPr lang="it-IT" err="1">
                <a:cs typeface="Arial"/>
              </a:rPr>
              <a:t>Tree</a:t>
            </a:r>
            <a:endParaRPr lang="it-IT">
              <a:cs typeface="Arial"/>
            </a:endParaRPr>
          </a:p>
          <a:p>
            <a:pPr marL="685165" lvl="1" indent="-227965">
              <a:spcAft>
                <a:spcPts val="600"/>
              </a:spcAft>
              <a:buFont typeface="Courier New,monospace" panose="020B0604020202020204" pitchFamily="34" charset="0"/>
              <a:buChar char="o"/>
            </a:pPr>
            <a:r>
              <a:rPr lang="it-IT">
                <a:cs typeface="Arial"/>
              </a:rPr>
              <a:t>K-NN</a:t>
            </a:r>
            <a:endParaRPr lang="en-US">
              <a:cs typeface="Arial"/>
            </a:endParaRPr>
          </a:p>
          <a:p>
            <a:pPr marL="685165" lvl="1" indent="-227965">
              <a:spcAft>
                <a:spcPts val="600"/>
              </a:spcAft>
              <a:buFont typeface="Courier New,monospace" panose="020B0604020202020204" pitchFamily="34" charset="0"/>
              <a:buChar char="o"/>
            </a:pPr>
            <a:r>
              <a:rPr lang="it-IT">
                <a:cs typeface="Arial"/>
              </a:rPr>
              <a:t>Random </a:t>
            </a:r>
            <a:r>
              <a:rPr lang="it-IT" err="1">
                <a:cs typeface="Arial"/>
              </a:rPr>
              <a:t>Forest</a:t>
            </a:r>
            <a:endParaRPr lang="it-IT"/>
          </a:p>
          <a:p>
            <a:pPr marL="227965" indent="-227965">
              <a:spcAft>
                <a:spcPts val="600"/>
              </a:spcAft>
            </a:pPr>
            <a:r>
              <a:rPr lang="it-IT" err="1">
                <a:cs typeface="Arial"/>
              </a:rPr>
              <a:t>Very</a:t>
            </a:r>
            <a:r>
              <a:rPr lang="it-IT">
                <a:cs typeface="Arial"/>
              </a:rPr>
              <a:t> </a:t>
            </a:r>
            <a:r>
              <a:rPr lang="it-IT" b="1" err="1">
                <a:cs typeface="Arial"/>
              </a:rPr>
              <a:t>poor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results</a:t>
            </a:r>
            <a:r>
              <a:rPr lang="it-IT">
                <a:cs typeface="Arial"/>
              </a:rPr>
              <a:t> on recall and </a:t>
            </a:r>
            <a:r>
              <a:rPr lang="it-IT" err="1">
                <a:cs typeface="Arial"/>
              </a:rPr>
              <a:t>precision</a:t>
            </a:r>
            <a:r>
              <a:rPr lang="it-IT">
                <a:cs typeface="Arial"/>
              </a:rPr>
              <a:t>, low AUC.</a:t>
            </a:r>
          </a:p>
          <a:p>
            <a:pPr marL="227965" indent="-227965"/>
            <a:endParaRPr lang="it-IT">
              <a:cs typeface="Arial"/>
            </a:endParaRPr>
          </a:p>
          <a:p>
            <a:pPr marL="0" indent="0">
              <a:buNone/>
            </a:pPr>
            <a:endParaRPr lang="it-IT">
              <a:cs typeface="Arial"/>
            </a:endParaRPr>
          </a:p>
          <a:p>
            <a:pPr marL="227965" indent="-227965"/>
            <a:endParaRPr lang="it-IT">
              <a:cs typeface="Arial"/>
            </a:endParaRPr>
          </a:p>
          <a:p>
            <a:pPr marL="685165" lvl="1" indent="-227965">
              <a:buFont typeface="Courier New" panose="020B0604020202020204" pitchFamily="34" charset="0"/>
              <a:buChar char="o"/>
            </a:pPr>
            <a:endParaRPr lang="it-IT">
              <a:cs typeface="Arial"/>
            </a:endParaRPr>
          </a:p>
        </p:txBody>
      </p:sp>
      <p:pic>
        <p:nvPicPr>
          <p:cNvPr id="8" name="Segnaposto contenuto 7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93D0FAE9-B7BB-0ACE-8205-1A9726ABB1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8523" y="966234"/>
            <a:ext cx="4631682" cy="3723123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2C3D60-8660-6C47-3672-5E6F15FC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10EC5B-0FD2-C65D-2867-67EC2580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A27CA4-A67A-587D-49F7-45140F5F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18</a:t>
            </a:fld>
            <a:endParaRPr lang="en-GB"/>
          </a:p>
        </p:txBody>
      </p:sp>
      <p:pic>
        <p:nvPicPr>
          <p:cNvPr id="10" name="Immagine 9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A6707CC9-ED95-5FAF-6BD8-9BF314728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014" y="4915296"/>
            <a:ext cx="8620125" cy="130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97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0E8F0-486C-BCFC-DFBF-C22AD33A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153728"/>
            <a:ext cx="10515600" cy="1309832"/>
          </a:xfrm>
        </p:spPr>
        <p:txBody>
          <a:bodyPr/>
          <a:lstStyle/>
          <a:p>
            <a:r>
              <a:rPr lang="it-IT" err="1">
                <a:latin typeface="Arial"/>
                <a:cs typeface="Arial"/>
              </a:rPr>
              <a:t>Relationship</a:t>
            </a:r>
            <a:r>
              <a:rPr lang="it-IT">
                <a:latin typeface="Arial"/>
                <a:cs typeface="Arial"/>
              </a:rPr>
              <a:t> with </a:t>
            </a:r>
            <a:r>
              <a:rPr lang="it-IT" err="1">
                <a:latin typeface="Arial"/>
                <a:cs typeface="Arial"/>
              </a:rPr>
              <a:t>majority</a:t>
            </a:r>
            <a:r>
              <a:rPr lang="it-IT">
                <a:latin typeface="Arial"/>
                <a:cs typeface="Arial"/>
              </a:rPr>
              <a:t>-class </a:t>
            </a:r>
            <a:r>
              <a:rPr lang="it-IT" err="1">
                <a:latin typeface="Arial"/>
                <a:cs typeface="Arial"/>
              </a:rPr>
              <a:t>Classifier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BD85A3-5D3D-5E4B-9787-DAAE42299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7812" y="2030340"/>
            <a:ext cx="5045122" cy="3806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>
              <a:cs typeface="Arial" panose="020B0604020202020204"/>
            </a:endParaRPr>
          </a:p>
          <a:p>
            <a:pPr marL="457200" indent="-457200"/>
            <a:r>
              <a:rPr lang="it-IT" err="1">
                <a:cs typeface="Arial" panose="020B0604020202020204"/>
              </a:rPr>
              <a:t>Logistic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Regression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has</a:t>
            </a:r>
            <a:r>
              <a:rPr lang="it-IT">
                <a:cs typeface="Arial" panose="020B0604020202020204"/>
              </a:rPr>
              <a:t> a </a:t>
            </a:r>
            <a:r>
              <a:rPr lang="it-IT" err="1">
                <a:cs typeface="Arial" panose="020B0604020202020204"/>
              </a:rPr>
              <a:t>similar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behaviour</a:t>
            </a:r>
            <a:r>
              <a:rPr lang="it-IT">
                <a:cs typeface="Arial" panose="020B0604020202020204"/>
              </a:rPr>
              <a:t>: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it-IT">
                <a:cs typeface="Arial" panose="020B0604020202020204"/>
              </a:rPr>
              <a:t>72% </a:t>
            </a:r>
            <a:r>
              <a:rPr lang="it-IT" err="1">
                <a:cs typeface="Arial" panose="020B0604020202020204"/>
              </a:rPr>
              <a:t>accuracy</a:t>
            </a:r>
            <a:endParaRPr lang="it-IT">
              <a:cs typeface="Arial" panose="020B0604020202020204"/>
            </a:endParaRP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it-IT">
                <a:cs typeface="Arial" panose="020B0604020202020204"/>
              </a:rPr>
              <a:t>0.04 </a:t>
            </a:r>
            <a:r>
              <a:rPr lang="it-IT" err="1">
                <a:cs typeface="Arial" panose="020B0604020202020204"/>
              </a:rPr>
              <a:t>true</a:t>
            </a:r>
            <a:r>
              <a:rPr lang="it-IT">
                <a:cs typeface="Arial" panose="020B0604020202020204"/>
              </a:rPr>
              <a:t> positive rate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it-IT">
                <a:cs typeface="Arial" panose="020B0604020202020204"/>
              </a:rPr>
              <a:t>0.98 </a:t>
            </a:r>
            <a:r>
              <a:rPr lang="it-IT" err="1">
                <a:cs typeface="Arial" panose="020B0604020202020204"/>
              </a:rPr>
              <a:t>true</a:t>
            </a:r>
            <a:r>
              <a:rPr lang="it-IT">
                <a:cs typeface="Arial" panose="020B0604020202020204"/>
              </a:rPr>
              <a:t> negative rate</a:t>
            </a:r>
          </a:p>
          <a:p>
            <a:pPr marL="457200" lvl="1" indent="0">
              <a:buNone/>
            </a:pPr>
            <a:r>
              <a:rPr lang="it-IT" err="1">
                <a:cs typeface="Arial" panose="020B0604020202020204"/>
              </a:rPr>
              <a:t>Thus</a:t>
            </a:r>
            <a:r>
              <a:rPr lang="it-IT">
                <a:cs typeface="Arial" panose="020B0604020202020204"/>
              </a:rPr>
              <a:t> </a:t>
            </a:r>
            <a:r>
              <a:rPr lang="it-IT" err="1">
                <a:cs typeface="Arial" panose="020B0604020202020204"/>
              </a:rPr>
              <a:t>answering</a:t>
            </a:r>
            <a:r>
              <a:rPr lang="it-IT">
                <a:cs typeface="Arial" panose="020B0604020202020204"/>
              </a:rPr>
              <a:t> </a:t>
            </a:r>
            <a:r>
              <a:rPr lang="it-IT">
                <a:latin typeface="Consolas"/>
                <a:cs typeface="Arial" panose="020B0604020202020204"/>
              </a:rPr>
              <a:t>False </a:t>
            </a:r>
            <a:r>
              <a:rPr lang="it-IT" err="1">
                <a:latin typeface="Arial"/>
                <a:cs typeface="Arial" panose="020B0604020202020204"/>
              </a:rPr>
              <a:t>almost</a:t>
            </a:r>
            <a:r>
              <a:rPr lang="it-IT">
                <a:cs typeface="Arial" panose="020B0604020202020204"/>
              </a:rPr>
              <a:t>  </a:t>
            </a:r>
            <a:r>
              <a:rPr lang="it-IT" err="1">
                <a:cs typeface="Arial" panose="020B0604020202020204"/>
              </a:rPr>
              <a:t>everytime</a:t>
            </a:r>
            <a:r>
              <a:rPr lang="it-IT">
                <a:cs typeface="Arial" panose="020B0604020202020204"/>
              </a:rPr>
              <a:t>.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007547F-FA20-BEB6-8945-9C039FED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7DABB4-B29F-53EF-F3C2-841C24B7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56BA77-0FB3-90BB-42F3-7C55CEEC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19</a:t>
            </a:fld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5364BC-1E8A-84CC-CBCA-12F15A0C490F}"/>
              </a:ext>
            </a:extLst>
          </p:cNvPr>
          <p:cNvSpPr txBox="1"/>
          <p:nvPr/>
        </p:nvSpPr>
        <p:spPr>
          <a:xfrm>
            <a:off x="479567" y="1491902"/>
            <a:ext cx="1129201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cs typeface="Arial"/>
              </a:rPr>
              <a:t>The baseline </a:t>
            </a:r>
            <a:r>
              <a:rPr lang="it-IT" sz="2800" b="1" err="1">
                <a:cs typeface="Arial"/>
              </a:rPr>
              <a:t>majority</a:t>
            </a:r>
            <a:r>
              <a:rPr lang="it-IT" sz="2800" b="1">
                <a:cs typeface="Arial"/>
              </a:rPr>
              <a:t>-class </a:t>
            </a:r>
            <a:r>
              <a:rPr lang="it-IT" sz="2800" b="1" err="1">
                <a:cs typeface="Arial"/>
              </a:rPr>
              <a:t>classifier</a:t>
            </a:r>
            <a:r>
              <a:rPr lang="it-IT" sz="2800">
                <a:cs typeface="Arial"/>
              </a:rPr>
              <a:t>, i.e. </a:t>
            </a:r>
            <a:r>
              <a:rPr lang="it-IT" sz="2800" err="1">
                <a:cs typeface="Arial"/>
              </a:rPr>
              <a:t>answering</a:t>
            </a:r>
            <a:r>
              <a:rPr lang="it-IT" sz="2800">
                <a:cs typeface="Arial"/>
              </a:rPr>
              <a:t> </a:t>
            </a:r>
            <a:r>
              <a:rPr lang="it-IT" sz="2800" err="1">
                <a:cs typeface="Arial"/>
              </a:rPr>
              <a:t>always</a:t>
            </a:r>
            <a:r>
              <a:rPr lang="it-IT" sz="2800">
                <a:cs typeface="Arial"/>
              </a:rPr>
              <a:t> </a:t>
            </a:r>
            <a:r>
              <a:rPr lang="it-IT" sz="2800">
                <a:latin typeface="Consolas"/>
                <a:cs typeface="Arial"/>
              </a:rPr>
              <a:t>False</a:t>
            </a:r>
            <a:r>
              <a:rPr lang="it-IT" sz="2800">
                <a:cs typeface="Arial"/>
              </a:rPr>
              <a:t>, </a:t>
            </a:r>
            <a:endParaRPr lang="it-IT">
              <a:cs typeface="Arial"/>
            </a:endParaRPr>
          </a:p>
          <a:p>
            <a:r>
              <a:rPr lang="it-IT" sz="2800" err="1">
                <a:cs typeface="Arial"/>
              </a:rPr>
              <a:t>has</a:t>
            </a:r>
            <a:r>
              <a:rPr lang="it-IT" sz="2800">
                <a:cs typeface="Arial"/>
              </a:rPr>
              <a:t> a 72% </a:t>
            </a:r>
            <a:r>
              <a:rPr lang="it-IT" sz="2800" err="1">
                <a:cs typeface="Arial"/>
              </a:rPr>
              <a:t>accuracy</a:t>
            </a:r>
            <a:r>
              <a:rPr lang="it-IT" sz="2800">
                <a:cs typeface="Arial"/>
              </a:rPr>
              <a:t>. </a:t>
            </a:r>
            <a:endParaRPr lang="it-IT">
              <a:cs typeface="Arial" panose="020B0604020202020204"/>
            </a:endParaRPr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3B47ACB8-0527-985D-8FDF-AB05A404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980" y="2133599"/>
            <a:ext cx="3997680" cy="419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0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3992-299F-C7D6-9CF7-232CE8EF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875F3-DEE0-FB58-56A3-72EB30973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953"/>
            <a:ext cx="10515600" cy="492662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800"/>
              </a:spcAft>
            </a:pPr>
            <a:r>
              <a:rPr lang="en-US"/>
              <a:t>Data casting of the features</a:t>
            </a:r>
          </a:p>
          <a:p>
            <a:pPr>
              <a:spcAft>
                <a:spcPts val="800"/>
              </a:spcAft>
            </a:pPr>
            <a:r>
              <a:rPr lang="en-US"/>
              <a:t>Handling of incoherent data </a:t>
            </a:r>
          </a:p>
          <a:p>
            <a:pPr>
              <a:spcAft>
                <a:spcPts val="800"/>
              </a:spcAft>
            </a:pPr>
            <a:r>
              <a:rPr lang="en-US"/>
              <a:t>Data deduplication</a:t>
            </a:r>
          </a:p>
          <a:p>
            <a:pPr>
              <a:spcAft>
                <a:spcPts val="800"/>
              </a:spcAft>
            </a:pPr>
            <a:r>
              <a:rPr lang="en-US"/>
              <a:t>Management of missing values </a:t>
            </a:r>
          </a:p>
          <a:p>
            <a:pPr>
              <a:spcAft>
                <a:spcPts val="800"/>
              </a:spcAft>
            </a:pPr>
            <a:r>
              <a:rPr lang="en-US"/>
              <a:t>Elimination of useless columns: </a:t>
            </a:r>
          </a:p>
          <a:p>
            <a:pPr lvl="1">
              <a:spcAft>
                <a:spcPts val="800"/>
              </a:spcAft>
            </a:pPr>
            <a:r>
              <a:rPr lang="en-US" b="1" err="1"/>
              <a:t>state_house_district</a:t>
            </a:r>
            <a:endParaRPr lang="en-US" b="1"/>
          </a:p>
          <a:p>
            <a:pPr lvl="1">
              <a:spcAft>
                <a:spcPts val="800"/>
              </a:spcAft>
            </a:pPr>
            <a:r>
              <a:rPr lang="en-US" b="1" err="1"/>
              <a:t>state_senate_district</a:t>
            </a:r>
            <a:endParaRPr lang="en-US" b="1"/>
          </a:p>
          <a:p>
            <a:pPr lvl="1">
              <a:spcAft>
                <a:spcPts val="800"/>
              </a:spcAft>
            </a:pPr>
            <a:r>
              <a:rPr lang="en-US" b="1"/>
              <a:t>participant_age_group1</a:t>
            </a:r>
          </a:p>
          <a:p>
            <a:pPr lvl="1">
              <a:spcAft>
                <a:spcPts val="800"/>
              </a:spcAft>
            </a:pPr>
            <a:r>
              <a:rPr lang="en-US" b="1"/>
              <a:t>participant_gender1</a:t>
            </a:r>
          </a:p>
          <a:p>
            <a:pPr lvl="1">
              <a:spcAft>
                <a:spcPts val="800"/>
              </a:spcAft>
            </a:pPr>
            <a:r>
              <a:rPr lang="en-US" b="1"/>
              <a:t>notes</a:t>
            </a:r>
          </a:p>
          <a:p>
            <a:pPr lvl="1">
              <a:spcAft>
                <a:spcPts val="800"/>
              </a:spcAft>
            </a:pPr>
            <a:r>
              <a:rPr lang="en-US" b="1"/>
              <a:t>incident_characteristics2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48B2A-E219-3972-EE18-379306D7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1D371-12A8-92CA-37B0-CC81D470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046A5-8044-CE14-3E96-16A1F057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2050" name="Picture 2" descr="What Is Data Visualization and How Does It Work? – Boost Labs – Digital  Product Agency">
            <a:extLst>
              <a:ext uri="{FF2B5EF4-FFF2-40B4-BE49-F238E27FC236}">
                <a16:creationId xmlns:a16="http://schemas.microsoft.com/office/drawing/2014/main" id="{2D3813B3-E853-7E8D-DB4B-96F5CF478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81" y="475553"/>
            <a:ext cx="2975437" cy="297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3BB2D812-CDEB-279B-E31D-2CF96905B058}"/>
              </a:ext>
            </a:extLst>
          </p:cNvPr>
          <p:cNvSpPr/>
          <p:nvPr/>
        </p:nvSpPr>
        <p:spPr>
          <a:xfrm>
            <a:off x="5264094" y="3799265"/>
            <a:ext cx="276446" cy="627321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67F1C4D-2BF8-6B01-B92B-66E8B335F0CF}"/>
              </a:ext>
            </a:extLst>
          </p:cNvPr>
          <p:cNvSpPr/>
          <p:nvPr/>
        </p:nvSpPr>
        <p:spPr>
          <a:xfrm>
            <a:off x="5264094" y="4611011"/>
            <a:ext cx="276446" cy="627321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9C0CC3B-6BAC-BD28-6349-FC3D9FABB539}"/>
              </a:ext>
            </a:extLst>
          </p:cNvPr>
          <p:cNvSpPr/>
          <p:nvPr/>
        </p:nvSpPr>
        <p:spPr>
          <a:xfrm>
            <a:off x="5264094" y="5435092"/>
            <a:ext cx="276446" cy="627321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3C6EE1-4C0D-9AA6-4FCA-827F034DE42F}"/>
              </a:ext>
            </a:extLst>
          </p:cNvPr>
          <p:cNvSpPr txBox="1"/>
          <p:nvPr/>
        </p:nvSpPr>
        <p:spPr>
          <a:xfrm>
            <a:off x="5646411" y="3849725"/>
            <a:ext cx="478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similar to </a:t>
            </a:r>
            <a:r>
              <a:rPr lang="en-US" sz="2400" b="1" err="1"/>
              <a:t>congressional_district</a:t>
            </a:r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270FD-3546-113F-0E6C-12629D9FD7FF}"/>
              </a:ext>
            </a:extLst>
          </p:cNvPr>
          <p:cNvSpPr txBox="1"/>
          <p:nvPr/>
        </p:nvSpPr>
        <p:spPr>
          <a:xfrm>
            <a:off x="5646411" y="4634073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redundant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683B3-73C6-6B50-26DA-ECBA39FEE1DF}"/>
              </a:ext>
            </a:extLst>
          </p:cNvPr>
          <p:cNvSpPr txBox="1"/>
          <p:nvPr/>
        </p:nvSpPr>
        <p:spPr>
          <a:xfrm>
            <a:off x="5646411" y="5503097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too many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691300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765C85-D8AC-68AD-0158-7F831F2F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rial"/>
                <a:cs typeface="Arial"/>
              </a:rPr>
              <a:t>Reintroducing </a:t>
            </a:r>
            <a:r>
              <a:rPr lang="it-IT">
                <a:latin typeface="Consolas"/>
                <a:cs typeface="Arial"/>
              </a:rPr>
              <a:t>n_injured</a:t>
            </a:r>
            <a:endParaRPr lang="it-IT" err="1">
              <a:latin typeface="Consola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B25ED4-8D22-4E35-7344-C0E0647B0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414" y="1335953"/>
            <a:ext cx="5797004" cy="3243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>
              <a:spcAft>
                <a:spcPts val="600"/>
              </a:spcAft>
            </a:pPr>
            <a:r>
              <a:rPr lang="it-IT" err="1">
                <a:cs typeface="Arial"/>
              </a:rPr>
              <a:t>Discarded</a:t>
            </a:r>
            <a:r>
              <a:rPr lang="it-IT">
                <a:cs typeface="Arial"/>
              </a:rPr>
              <a:t> K-NN</a:t>
            </a:r>
          </a:p>
          <a:p>
            <a:pPr marL="227965" indent="-227965">
              <a:spcAft>
                <a:spcPts val="600"/>
              </a:spcAft>
            </a:pPr>
            <a:r>
              <a:rPr lang="it-IT" err="1">
                <a:cs typeface="Arial"/>
              </a:rPr>
              <a:t>Introduced</a:t>
            </a:r>
            <a:r>
              <a:rPr lang="it-IT">
                <a:cs typeface="Arial"/>
              </a:rPr>
              <a:t> </a:t>
            </a:r>
            <a:r>
              <a:rPr lang="it-IT" b="1">
                <a:cs typeface="Arial"/>
              </a:rPr>
              <a:t>Feed-</a:t>
            </a:r>
            <a:r>
              <a:rPr lang="it-IT" b="1" err="1">
                <a:cs typeface="Arial"/>
              </a:rPr>
              <a:t>Forward</a:t>
            </a:r>
            <a:r>
              <a:rPr lang="it-IT" b="1">
                <a:cs typeface="Arial"/>
              </a:rPr>
              <a:t> </a:t>
            </a:r>
            <a:r>
              <a:rPr lang="it-IT" b="1" err="1">
                <a:cs typeface="Arial"/>
              </a:rPr>
              <a:t>Neural</a:t>
            </a:r>
            <a:r>
              <a:rPr lang="it-IT" b="1">
                <a:cs typeface="Arial"/>
              </a:rPr>
              <a:t> Network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among</a:t>
            </a:r>
            <a:r>
              <a:rPr lang="it-IT">
                <a:cs typeface="Arial"/>
              </a:rPr>
              <a:t> models</a:t>
            </a:r>
          </a:p>
          <a:p>
            <a:pPr marL="227965" indent="-227965">
              <a:spcAft>
                <a:spcPts val="600"/>
              </a:spcAft>
            </a:pPr>
            <a:r>
              <a:rPr lang="it-IT" err="1">
                <a:cs typeface="Arial"/>
              </a:rPr>
              <a:t>Same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form</a:t>
            </a:r>
            <a:r>
              <a:rPr lang="it-IT">
                <a:cs typeface="Arial"/>
              </a:rPr>
              <a:t> of </a:t>
            </a:r>
            <a:r>
              <a:rPr lang="it-IT" err="1">
                <a:cs typeface="Arial"/>
              </a:rPr>
              <a:t>assessment</a:t>
            </a:r>
            <a:endParaRPr lang="it-IT">
              <a:cs typeface="Arial"/>
            </a:endParaRPr>
          </a:p>
          <a:p>
            <a:pPr marL="227965" indent="-227965">
              <a:spcAft>
                <a:spcPts val="600"/>
              </a:spcAft>
            </a:pPr>
            <a:r>
              <a:rPr lang="it-IT">
                <a:cs typeface="Arial"/>
              </a:rPr>
              <a:t>Overall </a:t>
            </a:r>
            <a:r>
              <a:rPr lang="it-IT" err="1">
                <a:cs typeface="Arial"/>
              </a:rPr>
              <a:t>better</a:t>
            </a:r>
            <a:r>
              <a:rPr lang="it-IT">
                <a:cs typeface="Arial"/>
              </a:rPr>
              <a:t> and more </a:t>
            </a:r>
            <a:r>
              <a:rPr lang="it-IT" err="1">
                <a:cs typeface="Arial"/>
              </a:rPr>
              <a:t>interesting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results</a:t>
            </a:r>
            <a:r>
              <a:rPr lang="it-IT">
                <a:cs typeface="Arial"/>
              </a:rPr>
              <a:t>.</a:t>
            </a:r>
          </a:p>
          <a:p>
            <a:pPr marL="227965" indent="-227965"/>
            <a:endParaRPr lang="it-IT">
              <a:cs typeface="Arial"/>
            </a:endParaRPr>
          </a:p>
        </p:txBody>
      </p:sp>
      <p:pic>
        <p:nvPicPr>
          <p:cNvPr id="8" name="Segnaposto contenuto 7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FB0541D3-6E06-E23E-4043-37558849B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5446" y="1033503"/>
            <a:ext cx="4422540" cy="3546144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16F7F0-8881-AAF3-8C18-D7C9C83C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07AC24-F42C-ED67-AC18-F5D7762C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5DDB76-F4B6-3E0A-7868-4C9EFF72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20</a:t>
            </a:fld>
            <a:endParaRPr lang="en-GB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BF5DA54-ACD0-C00C-D986-9EA0803F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44" y="4770317"/>
            <a:ext cx="9449712" cy="13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D1808-3E01-FF97-DD28-BEA512C8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43" y="-13415"/>
            <a:ext cx="10515600" cy="1309832"/>
          </a:xfrm>
        </p:spPr>
        <p:txBody>
          <a:bodyPr/>
          <a:lstStyle/>
          <a:p>
            <a:r>
              <a:rPr lang="it-IT" err="1">
                <a:latin typeface="Arial"/>
                <a:cs typeface="Arial"/>
              </a:rPr>
              <a:t>Attempt</a:t>
            </a:r>
            <a:r>
              <a:rPr lang="it-IT">
                <a:latin typeface="Arial"/>
                <a:cs typeface="Arial"/>
              </a:rPr>
              <a:t> to balance the dataset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D8FD7D-31EE-73AD-B0E8-5F10F7935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89" y="1293252"/>
            <a:ext cx="5994053" cy="29084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it-IT" sz="2400" err="1">
                <a:cs typeface="Arial"/>
              </a:rPr>
              <a:t>We</a:t>
            </a:r>
            <a:r>
              <a:rPr lang="it-IT" sz="2400">
                <a:cs typeface="Arial"/>
              </a:rPr>
              <a:t> </a:t>
            </a:r>
            <a:r>
              <a:rPr lang="it-IT" sz="2400" err="1">
                <a:cs typeface="Arial"/>
              </a:rPr>
              <a:t>decided</a:t>
            </a:r>
            <a:r>
              <a:rPr lang="it-IT" sz="2400">
                <a:cs typeface="Arial"/>
              </a:rPr>
              <a:t> to </a:t>
            </a:r>
            <a:r>
              <a:rPr lang="it-IT" sz="2400" err="1">
                <a:cs typeface="Arial"/>
              </a:rPr>
              <a:t>try</a:t>
            </a:r>
            <a:r>
              <a:rPr lang="it-IT" sz="2400">
                <a:cs typeface="Arial"/>
              </a:rPr>
              <a:t> to balance the dataset.</a:t>
            </a:r>
            <a:endParaRPr lang="it-IT" sz="2400"/>
          </a:p>
          <a:p>
            <a:pPr marL="0" indent="0">
              <a:spcAft>
                <a:spcPts val="600"/>
              </a:spcAft>
              <a:buNone/>
            </a:pPr>
            <a:r>
              <a:rPr lang="it-IT" sz="2400">
                <a:cs typeface="Arial"/>
              </a:rPr>
              <a:t>Some techniques </a:t>
            </a:r>
            <a:r>
              <a:rPr lang="it-IT" sz="2400" err="1">
                <a:cs typeface="Arial"/>
              </a:rPr>
              <a:t>deployed</a:t>
            </a:r>
            <a:r>
              <a:rPr lang="it-IT" sz="2400">
                <a:cs typeface="Arial"/>
              </a:rPr>
              <a:t>:</a:t>
            </a:r>
          </a:p>
          <a:p>
            <a:pPr marL="914400" lvl="1" indent="-45720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it-IT">
                <a:cs typeface="Arial"/>
              </a:rPr>
              <a:t>Random </a:t>
            </a:r>
            <a:r>
              <a:rPr lang="it-IT" err="1">
                <a:cs typeface="Arial"/>
              </a:rPr>
              <a:t>undersampling</a:t>
            </a:r>
            <a:endParaRPr lang="it-IT">
              <a:cs typeface="Arial"/>
            </a:endParaRPr>
          </a:p>
          <a:p>
            <a:pPr marL="914400" lvl="1" indent="-45720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it-IT">
                <a:cs typeface="Arial"/>
              </a:rPr>
              <a:t>Random </a:t>
            </a:r>
            <a:r>
              <a:rPr lang="it-IT" err="1">
                <a:cs typeface="Arial"/>
              </a:rPr>
              <a:t>oversampling</a:t>
            </a:r>
            <a:endParaRPr lang="it-IT">
              <a:cs typeface="Arial"/>
            </a:endParaRPr>
          </a:p>
          <a:p>
            <a:pPr marL="914400" lvl="1" indent="-45720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it-IT">
                <a:cs typeface="Arial"/>
              </a:rPr>
              <a:t>SMOTE.</a:t>
            </a:r>
          </a:p>
          <a:p>
            <a:pPr marL="0" indent="0">
              <a:buNone/>
            </a:pPr>
            <a:endParaRPr lang="it-IT">
              <a:cs typeface="Arial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258439-5556-48B7-A633-E995731B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CFB563-9F81-75B0-595B-EBAD0E844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B16665-F2C9-EAD2-DCF5-A1BA736F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21</a:t>
            </a:fld>
            <a:endParaRPr lang="en-GB"/>
          </a:p>
        </p:txBody>
      </p:sp>
      <p:pic>
        <p:nvPicPr>
          <p:cNvPr id="8" name="Immagine 7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9DAB25EB-BD0F-F6A1-04AC-0AF82089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28" y="4913372"/>
            <a:ext cx="9217144" cy="1303127"/>
          </a:xfrm>
          <a:prstGeom prst="rect">
            <a:avLst/>
          </a:prstGeom>
        </p:spPr>
      </p:pic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ED6E7382-125D-6146-E4EC-E8ACB002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307" y="2931691"/>
            <a:ext cx="1789386" cy="1789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D02AD2-0B7E-46E2-FBAB-0430F723E7A4}"/>
              </a:ext>
            </a:extLst>
          </p:cNvPr>
          <p:cNvSpPr txBox="1"/>
          <p:nvPr/>
        </p:nvSpPr>
        <p:spPr>
          <a:xfrm>
            <a:off x="7162744" y="1293251"/>
            <a:ext cx="4402667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it-IT" sz="2400" err="1">
                <a:cs typeface="Arial"/>
              </a:rPr>
              <a:t>This</a:t>
            </a:r>
            <a:r>
              <a:rPr lang="it-IT" sz="2400">
                <a:cs typeface="Arial"/>
              </a:rPr>
              <a:t> led to: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err="1">
                <a:cs typeface="Arial"/>
              </a:rPr>
              <a:t>Less</a:t>
            </a:r>
            <a:r>
              <a:rPr lang="it-IT" sz="2400">
                <a:cs typeface="Arial"/>
              </a:rPr>
              <a:t> false </a:t>
            </a:r>
            <a:r>
              <a:rPr lang="it-IT" sz="2400" err="1">
                <a:cs typeface="Arial"/>
              </a:rPr>
              <a:t>negatives</a:t>
            </a:r>
            <a:endParaRPr lang="it-IT" sz="2400">
              <a:cs typeface="Arial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err="1">
                <a:cs typeface="Arial"/>
              </a:rPr>
              <a:t>Many</a:t>
            </a:r>
            <a:r>
              <a:rPr lang="it-IT" sz="2400">
                <a:cs typeface="Arial"/>
              </a:rPr>
              <a:t> more false </a:t>
            </a:r>
            <a:r>
              <a:rPr lang="it-IT" sz="2400" err="1">
                <a:cs typeface="Arial"/>
              </a:rPr>
              <a:t>positives</a:t>
            </a:r>
            <a:endParaRPr lang="it-IT" sz="2400">
              <a:cs typeface="Arial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err="1">
                <a:cs typeface="Arial"/>
              </a:rPr>
              <a:t>Worse</a:t>
            </a:r>
            <a:r>
              <a:rPr lang="it-IT" sz="2400">
                <a:cs typeface="Arial"/>
              </a:rPr>
              <a:t> </a:t>
            </a:r>
            <a:r>
              <a:rPr lang="it-IT" sz="2400" err="1">
                <a:cs typeface="Arial"/>
              </a:rPr>
              <a:t>accuracy</a:t>
            </a:r>
            <a:r>
              <a:rPr lang="it-IT" sz="2400">
                <a:cs typeface="Arial"/>
              </a:rPr>
              <a:t> overall, </a:t>
            </a:r>
            <a:r>
              <a:rPr lang="it-IT" sz="2400" err="1">
                <a:cs typeface="Arial"/>
              </a:rPr>
              <a:t>even</a:t>
            </a:r>
            <a:r>
              <a:rPr lang="it-IT" sz="2400">
                <a:cs typeface="Arial"/>
              </a:rPr>
              <a:t> </a:t>
            </a:r>
            <a:r>
              <a:rPr lang="it-IT" sz="2400" err="1">
                <a:cs typeface="Arial"/>
              </a:rPr>
              <a:t>lower</a:t>
            </a:r>
            <a:r>
              <a:rPr lang="it-IT" sz="2400">
                <a:cs typeface="Arial"/>
              </a:rPr>
              <a:t> </a:t>
            </a:r>
            <a:r>
              <a:rPr lang="it-IT" sz="2400" err="1">
                <a:cs typeface="Arial"/>
              </a:rPr>
              <a:t>than</a:t>
            </a:r>
            <a:r>
              <a:rPr lang="it-IT" sz="2400">
                <a:cs typeface="Arial"/>
              </a:rPr>
              <a:t> </a:t>
            </a:r>
            <a:r>
              <a:rPr lang="it-IT" sz="2400" err="1">
                <a:cs typeface="Arial"/>
              </a:rPr>
              <a:t>majority</a:t>
            </a:r>
            <a:r>
              <a:rPr lang="it-IT" sz="2400">
                <a:cs typeface="Arial"/>
              </a:rPr>
              <a:t>-class </a:t>
            </a:r>
            <a:r>
              <a:rPr lang="it-IT" sz="2400" err="1">
                <a:cs typeface="Arial"/>
              </a:rPr>
              <a:t>classifier</a:t>
            </a:r>
            <a:r>
              <a:rPr lang="it-IT" sz="2400">
                <a:cs typeface="Arial"/>
              </a:rPr>
              <a:t> (</a:t>
            </a:r>
            <a:r>
              <a:rPr lang="it-IT" sz="2400" err="1">
                <a:cs typeface="Arial"/>
              </a:rPr>
              <a:t>that</a:t>
            </a:r>
            <a:r>
              <a:rPr lang="it-IT" sz="2400">
                <a:cs typeface="Arial"/>
              </a:rPr>
              <a:t> </a:t>
            </a:r>
            <a:r>
              <a:rPr lang="it-IT" sz="2400" err="1">
                <a:cs typeface="Arial"/>
              </a:rPr>
              <a:t>answer</a:t>
            </a:r>
            <a:r>
              <a:rPr lang="it-IT" sz="2400">
                <a:cs typeface="Arial"/>
              </a:rPr>
              <a:t> </a:t>
            </a:r>
            <a:r>
              <a:rPr lang="it-IT" sz="2400" err="1">
                <a:cs typeface="Arial"/>
              </a:rPr>
              <a:t>always</a:t>
            </a:r>
            <a:r>
              <a:rPr lang="it-IT" sz="2400">
                <a:cs typeface="Arial"/>
              </a:rPr>
              <a:t> </a:t>
            </a:r>
            <a:r>
              <a:rPr lang="it-IT" sz="2400" b="1">
                <a:cs typeface="Arial"/>
              </a:rPr>
              <a:t>False</a:t>
            </a:r>
            <a:r>
              <a:rPr lang="it-IT" sz="2400"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6989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EB5111-C681-354F-CCE1-808404E1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Arial"/>
                <a:cs typeface="Arial"/>
              </a:rPr>
              <a:t>Explanation</a:t>
            </a:r>
            <a:r>
              <a:rPr lang="it-IT">
                <a:latin typeface="Arial"/>
                <a:cs typeface="Arial"/>
              </a:rPr>
              <a:t> Analysis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1DDEC6-577C-62D4-1290-8D134A746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350" y="1335953"/>
            <a:ext cx="10245664" cy="4919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err="1">
                <a:cs typeface="Arial" panose="020B0604020202020204"/>
              </a:rPr>
              <a:t>We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selected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three</a:t>
            </a:r>
            <a:r>
              <a:rPr lang="it-IT">
                <a:cs typeface="Arial" panose="020B0604020202020204"/>
              </a:rPr>
              <a:t> of </a:t>
            </a:r>
            <a:r>
              <a:rPr lang="it-IT" err="1">
                <a:cs typeface="Arial" panose="020B0604020202020204"/>
              </a:rPr>
              <a:t>our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previous</a:t>
            </a:r>
            <a:r>
              <a:rPr lang="it-IT">
                <a:cs typeface="Arial" panose="020B0604020202020204"/>
              </a:rPr>
              <a:t> models:</a:t>
            </a:r>
          </a:p>
          <a:p>
            <a:pPr marL="457200" indent="-457200"/>
            <a:r>
              <a:rPr lang="it-IT" err="1">
                <a:cs typeface="Arial" panose="020B0604020202020204"/>
              </a:rPr>
              <a:t>Decision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Tree</a:t>
            </a:r>
            <a:endParaRPr lang="it-IT">
              <a:cs typeface="Arial" panose="020B0604020202020204"/>
            </a:endParaRPr>
          </a:p>
          <a:p>
            <a:pPr marL="457200" indent="-457200"/>
            <a:r>
              <a:rPr lang="it-IT">
                <a:cs typeface="Arial" panose="020B0604020202020204"/>
              </a:rPr>
              <a:t>Random </a:t>
            </a:r>
            <a:r>
              <a:rPr lang="it-IT" err="1">
                <a:cs typeface="Arial" panose="020B0604020202020204"/>
              </a:rPr>
              <a:t>Forest</a:t>
            </a:r>
            <a:endParaRPr lang="it-IT">
              <a:cs typeface="Arial" panose="020B0604020202020204"/>
            </a:endParaRPr>
          </a:p>
          <a:p>
            <a:pPr marL="457200" indent="-457200"/>
            <a:r>
              <a:rPr lang="it-IT" err="1">
                <a:cs typeface="Arial" panose="020B0604020202020204"/>
              </a:rPr>
              <a:t>Neural</a:t>
            </a:r>
            <a:r>
              <a:rPr lang="it-IT">
                <a:cs typeface="Arial" panose="020B0604020202020204"/>
              </a:rPr>
              <a:t> Network</a:t>
            </a:r>
          </a:p>
          <a:p>
            <a:pPr marL="0" indent="0">
              <a:buNone/>
            </a:pPr>
            <a:r>
              <a:rPr lang="it-IT">
                <a:cs typeface="Arial" panose="020B0604020202020204"/>
              </a:rPr>
              <a:t>and </a:t>
            </a:r>
            <a:r>
              <a:rPr lang="it-IT" err="1">
                <a:cs typeface="Arial" panose="020B0604020202020204"/>
              </a:rPr>
              <a:t>performed</a:t>
            </a:r>
            <a:r>
              <a:rPr lang="it-IT">
                <a:cs typeface="Arial" panose="020B0604020202020204"/>
              </a:rPr>
              <a:t> global and </a:t>
            </a:r>
            <a:r>
              <a:rPr lang="it-IT" err="1">
                <a:cs typeface="Arial" panose="020B0604020202020204"/>
              </a:rPr>
              <a:t>local</a:t>
            </a:r>
            <a:r>
              <a:rPr lang="it-IT">
                <a:cs typeface="Arial" panose="020B0604020202020204"/>
              </a:rPr>
              <a:t> </a:t>
            </a:r>
            <a:r>
              <a:rPr lang="it-IT" err="1">
                <a:cs typeface="Arial" panose="020B0604020202020204"/>
              </a:rPr>
              <a:t>explanation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analysis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through</a:t>
            </a:r>
            <a:r>
              <a:rPr lang="it-IT">
                <a:cs typeface="Arial" panose="020B0604020202020204"/>
              </a:rPr>
              <a:t>:</a:t>
            </a:r>
          </a:p>
          <a:p>
            <a:pPr marL="457200" indent="-457200"/>
            <a:r>
              <a:rPr lang="it-IT" b="1">
                <a:cs typeface="Arial" panose="020B0604020202020204"/>
              </a:rPr>
              <a:t>SHAP</a:t>
            </a:r>
          </a:p>
          <a:p>
            <a:pPr marL="457200" indent="-457200"/>
            <a:r>
              <a:rPr lang="it-IT" b="1"/>
              <a:t>LIME</a:t>
            </a:r>
            <a:endParaRPr lang="it-IT" b="1">
              <a:cs typeface="Arial" panose="020B0604020202020204"/>
            </a:endParaRPr>
          </a:p>
          <a:p>
            <a:pPr marL="0" indent="0">
              <a:buNone/>
            </a:pPr>
            <a:r>
              <a:rPr lang="it-IT" err="1">
                <a:cs typeface="Arial" panose="020B0604020202020204"/>
              </a:rPr>
              <a:t>Additionally</a:t>
            </a:r>
            <a:r>
              <a:rPr lang="it-IT">
                <a:cs typeface="Arial" panose="020B0604020202020204"/>
              </a:rPr>
              <a:t>, </a:t>
            </a:r>
            <a:r>
              <a:rPr lang="it-IT" err="1">
                <a:cs typeface="Arial" panose="020B0604020202020204"/>
              </a:rPr>
              <a:t>we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used</a:t>
            </a:r>
            <a:r>
              <a:rPr lang="it-IT">
                <a:cs typeface="Arial" panose="020B0604020202020204"/>
              </a:rPr>
              <a:t> </a:t>
            </a:r>
            <a:r>
              <a:rPr lang="it-IT" b="1">
                <a:cs typeface="Arial" panose="020B0604020202020204"/>
              </a:rPr>
              <a:t>EBM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as</a:t>
            </a:r>
            <a:r>
              <a:rPr lang="it-IT">
                <a:cs typeface="Arial" panose="020B0604020202020204"/>
              </a:rPr>
              <a:t> </a:t>
            </a:r>
            <a:r>
              <a:rPr lang="it-IT" err="1">
                <a:cs typeface="Arial" panose="020B0604020202020204"/>
              </a:rPr>
              <a:t>explainable</a:t>
            </a:r>
            <a:r>
              <a:rPr lang="it-IT">
                <a:cs typeface="Arial" panose="020B0604020202020204"/>
              </a:rPr>
              <a:t> </a:t>
            </a:r>
            <a:r>
              <a:rPr lang="it-IT" err="1">
                <a:cs typeface="Arial" panose="020B0604020202020204"/>
              </a:rPr>
              <a:t>glassbox</a:t>
            </a:r>
            <a:r>
              <a:rPr lang="it-IT">
                <a:cs typeface="Arial" panose="020B0604020202020204"/>
              </a:rPr>
              <a:t> model and </a:t>
            </a:r>
            <a:r>
              <a:rPr lang="it-IT" err="1">
                <a:cs typeface="Arial" panose="020B0604020202020204"/>
              </a:rPr>
              <a:t>compared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it</a:t>
            </a:r>
            <a:r>
              <a:rPr lang="it-IT">
                <a:cs typeface="Arial" panose="020B0604020202020204"/>
              </a:rPr>
              <a:t> to the </a:t>
            </a:r>
            <a:r>
              <a:rPr lang="it-IT" err="1">
                <a:cs typeface="Arial" panose="020B0604020202020204"/>
              </a:rPr>
              <a:t>other</a:t>
            </a:r>
            <a:r>
              <a:rPr lang="it-IT">
                <a:cs typeface="Arial" panose="020B0604020202020204"/>
              </a:rPr>
              <a:t> </a:t>
            </a:r>
            <a:r>
              <a:rPr lang="it-IT" err="1">
                <a:cs typeface="Arial" panose="020B0604020202020204"/>
              </a:rPr>
              <a:t>ones</a:t>
            </a:r>
            <a:r>
              <a:rPr lang="it-IT">
                <a:cs typeface="Arial" panose="020B0604020202020204"/>
              </a:rPr>
              <a:t>.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9AE2F3-B039-E071-0C04-656B89217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89EE4E-177F-E403-30A9-8DD337EE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51A14A-4F30-7494-90C7-CBA7BE9E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22</a:t>
            </a:fld>
            <a:endParaRPr lang="en-GB"/>
          </a:p>
        </p:txBody>
      </p:sp>
      <p:pic>
        <p:nvPicPr>
          <p:cNvPr id="10" name="Graphic 9" descr="Classroom with solid fill">
            <a:extLst>
              <a:ext uri="{FF2B5EF4-FFF2-40B4-BE49-F238E27FC236}">
                <a16:creationId xmlns:a16="http://schemas.microsoft.com/office/drawing/2014/main" id="{4C5A40A2-5B72-941D-70C0-36CC57F28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962758"/>
            <a:ext cx="2136572" cy="21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008F-0A42-43E9-A6F2-30BAFA04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LIME on Random </a:t>
            </a:r>
            <a:r>
              <a:rPr lang="it-IT" err="1"/>
              <a:t>Forests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2621E-6EFF-F231-F6D0-2A576A742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599974"/>
            <a:ext cx="10378440" cy="1425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err="1"/>
              <a:t>Example</a:t>
            </a:r>
            <a:r>
              <a:rPr lang="it-IT"/>
              <a:t> of </a:t>
            </a:r>
            <a:r>
              <a:rPr lang="it-IT" err="1"/>
              <a:t>local</a:t>
            </a:r>
            <a:r>
              <a:rPr lang="it-IT"/>
              <a:t> </a:t>
            </a:r>
            <a:r>
              <a:rPr lang="it-IT" err="1"/>
              <a:t>explanation</a:t>
            </a:r>
            <a:r>
              <a:rPr lang="it-IT"/>
              <a:t> with </a:t>
            </a:r>
            <a:r>
              <a:rPr lang="it-IT" b="1"/>
              <a:t>LIME</a:t>
            </a:r>
            <a:r>
              <a:rPr lang="it-IT"/>
              <a:t>:</a:t>
            </a:r>
            <a:endParaRPr lang="en-US"/>
          </a:p>
        </p:txBody>
      </p:sp>
      <p:pic>
        <p:nvPicPr>
          <p:cNvPr id="9" name="Content Placeholder 8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267EFD5-6D19-A085-D045-70CBA34906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9" y="2375312"/>
            <a:ext cx="7173308" cy="342413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A7EDF-62E8-56BB-6308-6AA5D411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BB11C-B2C0-B9A5-7877-2F6EBAAF8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643A1-CD7D-A17C-9779-08D415B9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23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2A07B-35F7-2A5E-8E43-791F4BD0E3A6}"/>
              </a:ext>
            </a:extLst>
          </p:cNvPr>
          <p:cNvSpPr txBox="1"/>
          <p:nvPr/>
        </p:nvSpPr>
        <p:spPr>
          <a:xfrm>
            <a:off x="7723857" y="3025549"/>
            <a:ext cx="36909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800"/>
              </a:spcAft>
            </a:pPr>
            <a:r>
              <a:rPr lang="it-IT" sz="2200" err="1"/>
              <a:t>We</a:t>
            </a:r>
            <a:r>
              <a:rPr lang="it-IT" sz="2200"/>
              <a:t> can </a:t>
            </a:r>
            <a:r>
              <a:rPr lang="it-IT" sz="2200" err="1"/>
              <a:t>see</a:t>
            </a:r>
            <a:r>
              <a:rPr lang="it-IT" sz="2200"/>
              <a:t> </a:t>
            </a:r>
            <a:r>
              <a:rPr lang="it-IT" sz="2200" err="1"/>
              <a:t>how</a:t>
            </a:r>
            <a:r>
              <a:rPr lang="it-IT" sz="2200"/>
              <a:t> the </a:t>
            </a:r>
            <a:r>
              <a:rPr lang="it-IT" sz="2200" b="1"/>
              <a:t>high</a:t>
            </a:r>
            <a:r>
              <a:rPr lang="it-IT" sz="2200"/>
              <a:t> </a:t>
            </a:r>
            <a:r>
              <a:rPr lang="it-IT" sz="2200" err="1"/>
              <a:t>number</a:t>
            </a:r>
            <a:r>
              <a:rPr lang="it-IT" sz="2200"/>
              <a:t> of </a:t>
            </a:r>
            <a:r>
              <a:rPr lang="it-IT" sz="2200" b="1" err="1"/>
              <a:t>participants</a:t>
            </a:r>
            <a:r>
              <a:rPr lang="it-IT" sz="2200"/>
              <a:t> and the </a:t>
            </a:r>
            <a:r>
              <a:rPr lang="it-IT" sz="2200" b="1"/>
              <a:t>zero </a:t>
            </a:r>
            <a:r>
              <a:rPr lang="it-IT" sz="2200" b="1" err="1"/>
              <a:t>injured</a:t>
            </a:r>
            <a:r>
              <a:rPr lang="it-IT" sz="2200" b="1"/>
              <a:t> </a:t>
            </a:r>
            <a:r>
              <a:rPr lang="it-IT" sz="2200"/>
              <a:t>are the features </a:t>
            </a:r>
            <a:r>
              <a:rPr lang="it-IT" sz="2200" err="1"/>
              <a:t>that</a:t>
            </a:r>
            <a:r>
              <a:rPr lang="it-IT" sz="2200"/>
              <a:t> are </a:t>
            </a:r>
            <a:r>
              <a:rPr lang="it-IT" sz="2200" err="1"/>
              <a:t>considered</a:t>
            </a:r>
            <a:r>
              <a:rPr lang="it-IT" sz="2200"/>
              <a:t> the </a:t>
            </a:r>
            <a:r>
              <a:rPr lang="it-IT" sz="2200" err="1"/>
              <a:t>most</a:t>
            </a:r>
            <a:r>
              <a:rPr lang="it-IT" sz="2200"/>
              <a:t> for the </a:t>
            </a:r>
            <a:r>
              <a:rPr lang="it-IT" sz="2200" err="1"/>
              <a:t>decision</a:t>
            </a:r>
            <a:r>
              <a:rPr lang="it-IT" sz="2200"/>
              <a:t> (</a:t>
            </a:r>
            <a:r>
              <a:rPr lang="it-IT" sz="2200" b="1"/>
              <a:t>no </a:t>
            </a:r>
            <a:r>
              <a:rPr lang="it-IT" sz="2200" b="1" err="1"/>
              <a:t>killed</a:t>
            </a:r>
            <a:r>
              <a:rPr lang="it-IT" sz="2200"/>
              <a:t>).</a:t>
            </a:r>
            <a:endParaRPr lang="en-GB" sz="2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6B7290-C601-7267-C18A-8DD369F60A96}"/>
              </a:ext>
            </a:extLst>
          </p:cNvPr>
          <p:cNvSpPr/>
          <p:nvPr/>
        </p:nvSpPr>
        <p:spPr>
          <a:xfrm>
            <a:off x="1027289" y="3326797"/>
            <a:ext cx="1207912" cy="511317"/>
          </a:xfrm>
          <a:prstGeom prst="rect">
            <a:avLst/>
          </a:prstGeom>
          <a:noFill/>
          <a:ln w="38100">
            <a:solidFill>
              <a:srgbClr val="FF55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847E522-F00C-4813-CCAE-52FC33298F8D}"/>
              </a:ext>
            </a:extLst>
          </p:cNvPr>
          <p:cNvCxnSpPr>
            <a:stCxn id="11" idx="0"/>
          </p:cNvCxnSpPr>
          <p:nvPr/>
        </p:nvCxnSpPr>
        <p:spPr>
          <a:xfrm rot="5400000" flipH="1" flipV="1">
            <a:off x="6315870" y="-1772092"/>
            <a:ext cx="414264" cy="9783515"/>
          </a:xfrm>
          <a:prstGeom prst="bentConnector2">
            <a:avLst/>
          </a:prstGeom>
          <a:ln w="38100">
            <a:solidFill>
              <a:srgbClr val="FF55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D81-98DB-B266-D283-3CC31DB000EC}"/>
              </a:ext>
            </a:extLst>
          </p:cNvPr>
          <p:cNvSpPr/>
          <p:nvPr/>
        </p:nvSpPr>
        <p:spPr>
          <a:xfrm>
            <a:off x="7631289" y="2912533"/>
            <a:ext cx="3783471" cy="2336800"/>
          </a:xfrm>
          <a:prstGeom prst="rect">
            <a:avLst/>
          </a:prstGeom>
          <a:noFill/>
          <a:ln w="38100">
            <a:solidFill>
              <a:srgbClr val="FF55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0176-E658-E0FE-0DA8-3E690503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68" y="166686"/>
            <a:ext cx="10515600" cy="1325563"/>
          </a:xfrm>
        </p:spPr>
        <p:txBody>
          <a:bodyPr/>
          <a:lstStyle/>
          <a:p>
            <a:r>
              <a:rPr lang="it-IT"/>
              <a:t>SHAP on Random </a:t>
            </a:r>
            <a:r>
              <a:rPr lang="it-IT" err="1"/>
              <a:t>Forests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FEDEA-2DB3-E6AC-F648-B7AE9EE5A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381" y="1080293"/>
            <a:ext cx="5157787" cy="823912"/>
          </a:xfrm>
        </p:spPr>
        <p:txBody>
          <a:bodyPr/>
          <a:lstStyle/>
          <a:p>
            <a:pPr algn="ctr"/>
            <a:r>
              <a:rPr lang="it-IT" err="1"/>
              <a:t>Mean</a:t>
            </a:r>
            <a:r>
              <a:rPr lang="it-IT"/>
              <a:t> of Absolute SHAP </a:t>
            </a:r>
            <a:r>
              <a:rPr lang="it-IT" err="1"/>
              <a:t>Values</a:t>
            </a:r>
            <a:endParaRPr lang="en-GB"/>
          </a:p>
        </p:txBody>
      </p:sp>
      <p:pic>
        <p:nvPicPr>
          <p:cNvPr id="11" name="Content Placeholder 10" descr="A graph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93111A6-648A-E301-FA01-3EB8F8A328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65" y="2058368"/>
            <a:ext cx="3475743" cy="413129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580C3-3B55-3963-58CF-0BCB0032F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080293"/>
            <a:ext cx="5183188" cy="823912"/>
          </a:xfrm>
        </p:spPr>
        <p:txBody>
          <a:bodyPr/>
          <a:lstStyle/>
          <a:p>
            <a:pPr algn="ctr"/>
            <a:r>
              <a:rPr lang="it-IT" err="1"/>
              <a:t>Beeswarm</a:t>
            </a:r>
            <a:endParaRPr lang="en-GB"/>
          </a:p>
        </p:txBody>
      </p:sp>
      <p:pic>
        <p:nvPicPr>
          <p:cNvPr id="13" name="Content Placeholder 12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47929782-446A-2706-8B78-F61DDFCFB2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56" y="2319223"/>
            <a:ext cx="6091507" cy="3622766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AFA49-87C1-8273-1DA5-744BBD48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0546C-DBCE-3F5B-B52B-97724A49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16518-5F7B-C3F4-D343-C2F13C6C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58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096D-57E9-6DA2-B547-6CBABC36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Explainable</a:t>
            </a:r>
            <a:r>
              <a:rPr lang="it-IT"/>
              <a:t> </a:t>
            </a:r>
            <a:r>
              <a:rPr lang="it-IT" err="1"/>
              <a:t>Boosting</a:t>
            </a:r>
            <a:r>
              <a:rPr lang="it-IT"/>
              <a:t> Machine</a:t>
            </a:r>
            <a:endParaRPr lang="en-GB"/>
          </a:p>
        </p:txBody>
      </p:sp>
      <p:pic>
        <p:nvPicPr>
          <p:cNvPr id="11" name="Content Placeholder 10" descr="A graph with orange bars&#10;&#10;Description automatically generated">
            <a:extLst>
              <a:ext uri="{FF2B5EF4-FFF2-40B4-BE49-F238E27FC236}">
                <a16:creationId xmlns:a16="http://schemas.microsoft.com/office/drawing/2014/main" id="{ADBDA056-887D-16DB-E871-F6DF31266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4" y="2929812"/>
            <a:ext cx="6150818" cy="317231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9CE64-AF99-DD3B-1CFE-80B56602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AA979E-7D06-8BCD-E196-BC51EF64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396CB-17BB-8AE7-E0CA-ED87F5CD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2F24-6B3D-42A0-A92D-9F3D236DABB4}" type="slidenum">
              <a:rPr lang="en-GB" smtClean="0"/>
              <a:t>25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4592FB9-54A0-B447-1324-DB174838D9CB}"/>
              </a:ext>
            </a:extLst>
          </p:cNvPr>
          <p:cNvSpPr txBox="1"/>
          <p:nvPr/>
        </p:nvSpPr>
        <p:spPr>
          <a:xfrm>
            <a:off x="504497" y="1176025"/>
            <a:ext cx="10315431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800">
                <a:cs typeface="Arial"/>
              </a:rPr>
              <a:t>•  Glass-box model, </a:t>
            </a:r>
            <a:r>
              <a:rPr lang="it-IT" sz="2800" err="1">
                <a:cs typeface="Arial"/>
              </a:rPr>
              <a:t>explainable</a:t>
            </a:r>
            <a:r>
              <a:rPr lang="it-IT" sz="2800">
                <a:cs typeface="Arial"/>
              </a:rPr>
              <a:t> by design</a:t>
            </a:r>
            <a:endParaRPr lang="it-IT"/>
          </a:p>
          <a:p>
            <a:pPr>
              <a:spcAft>
                <a:spcPts val="600"/>
              </a:spcAft>
            </a:pPr>
            <a:r>
              <a:rPr lang="it-IT" sz="2800">
                <a:cs typeface="Arial"/>
              </a:rPr>
              <a:t>•  Able to </a:t>
            </a:r>
            <a:r>
              <a:rPr lang="it-IT" sz="2800" err="1">
                <a:cs typeface="Arial"/>
              </a:rPr>
              <a:t>explain</a:t>
            </a:r>
            <a:r>
              <a:rPr lang="it-IT" sz="2800">
                <a:cs typeface="Arial"/>
              </a:rPr>
              <a:t> </a:t>
            </a:r>
            <a:r>
              <a:rPr lang="it-IT" sz="2800" err="1">
                <a:cs typeface="Arial"/>
              </a:rPr>
              <a:t>both</a:t>
            </a:r>
            <a:r>
              <a:rPr lang="it-IT" sz="2800">
                <a:cs typeface="Arial"/>
              </a:rPr>
              <a:t> </a:t>
            </a:r>
            <a:r>
              <a:rPr lang="it-IT" sz="2800" err="1">
                <a:cs typeface="Arial"/>
              </a:rPr>
              <a:t>globally</a:t>
            </a:r>
            <a:r>
              <a:rPr lang="it-IT" sz="2800">
                <a:cs typeface="Arial"/>
              </a:rPr>
              <a:t> and </a:t>
            </a:r>
            <a:r>
              <a:rPr lang="it-IT" sz="2800" err="1">
                <a:cs typeface="Arial"/>
              </a:rPr>
              <a:t>locally</a:t>
            </a:r>
            <a:endParaRPr lang="it-IT"/>
          </a:p>
          <a:p>
            <a:pPr>
              <a:spcAft>
                <a:spcPts val="600"/>
              </a:spcAft>
            </a:pPr>
            <a:r>
              <a:rPr lang="it-IT" sz="2800">
                <a:cs typeface="Arial"/>
              </a:rPr>
              <a:t>•  </a:t>
            </a:r>
            <a:r>
              <a:rPr lang="it-IT" sz="2800" err="1">
                <a:cs typeface="Arial"/>
              </a:rPr>
              <a:t>Classification</a:t>
            </a:r>
            <a:r>
              <a:rPr lang="it-IT" sz="2800">
                <a:cs typeface="Arial"/>
              </a:rPr>
              <a:t> </a:t>
            </a:r>
            <a:r>
              <a:rPr lang="it-IT" sz="2800" err="1">
                <a:cs typeface="Arial"/>
              </a:rPr>
              <a:t>results</a:t>
            </a:r>
            <a:r>
              <a:rPr lang="it-IT" sz="2800">
                <a:cs typeface="Arial"/>
              </a:rPr>
              <a:t> on </a:t>
            </a:r>
            <a:r>
              <a:rPr lang="it-IT" sz="2800" err="1">
                <a:cs typeface="Arial"/>
              </a:rPr>
              <a:t>pair</a:t>
            </a:r>
            <a:r>
              <a:rPr lang="it-IT" sz="2800">
                <a:cs typeface="Arial"/>
              </a:rPr>
              <a:t> with </a:t>
            </a:r>
            <a:r>
              <a:rPr lang="it-IT" sz="2800" err="1">
                <a:cs typeface="Arial"/>
              </a:rPr>
              <a:t>previous</a:t>
            </a:r>
            <a:r>
              <a:rPr lang="it-IT" sz="2800">
                <a:cs typeface="Arial"/>
              </a:rPr>
              <a:t> Random </a:t>
            </a:r>
            <a:r>
              <a:rPr lang="it-IT" sz="2800" err="1">
                <a:cs typeface="Arial"/>
              </a:rPr>
              <a:t>Forest</a:t>
            </a:r>
            <a:r>
              <a:rPr lang="it-IT" sz="2800">
                <a:cs typeface="Arial"/>
              </a:rPr>
              <a:t> </a:t>
            </a:r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1C170-5D54-3395-213C-4461CE8F739D}"/>
              </a:ext>
            </a:extLst>
          </p:cNvPr>
          <p:cNvSpPr txBox="1"/>
          <p:nvPr/>
        </p:nvSpPr>
        <p:spPr>
          <a:xfrm>
            <a:off x="6874933" y="3032887"/>
            <a:ext cx="47395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Global </a:t>
            </a:r>
            <a:r>
              <a:rPr lang="it-IT" sz="2400" err="1"/>
              <a:t>Explanation</a:t>
            </a:r>
            <a:r>
              <a:rPr lang="it-IT" sz="2400"/>
              <a:t>: </a:t>
            </a:r>
            <a:r>
              <a:rPr lang="it-IT" sz="2400" err="1"/>
              <a:t>mean</a:t>
            </a:r>
            <a:r>
              <a:rPr lang="it-IT" sz="2400"/>
              <a:t> of the scores.</a:t>
            </a:r>
          </a:p>
          <a:p>
            <a:endParaRPr lang="it-IT" sz="2400"/>
          </a:p>
          <a:p>
            <a:r>
              <a:rPr lang="it-IT" sz="2400" err="1"/>
              <a:t>We</a:t>
            </a:r>
            <a:r>
              <a:rPr lang="it-IT" sz="2400"/>
              <a:t> can </a:t>
            </a:r>
            <a:r>
              <a:rPr lang="it-IT" sz="2400" err="1"/>
              <a:t>see</a:t>
            </a:r>
            <a:r>
              <a:rPr lang="it-IT" sz="2400"/>
              <a:t> </a:t>
            </a:r>
            <a:r>
              <a:rPr lang="it-IT" sz="2400" err="1"/>
              <a:t>how</a:t>
            </a:r>
            <a:r>
              <a:rPr lang="it-IT" sz="2400"/>
              <a:t> the model </a:t>
            </a:r>
            <a:r>
              <a:rPr lang="it-IT" sz="2400" err="1"/>
              <a:t>recognizes</a:t>
            </a:r>
            <a:r>
              <a:rPr lang="it-IT" sz="2400"/>
              <a:t> the </a:t>
            </a:r>
            <a:r>
              <a:rPr lang="it-IT" sz="2400" err="1"/>
              <a:t>importance</a:t>
            </a:r>
            <a:r>
              <a:rPr lang="it-IT" sz="2400"/>
              <a:t> of the interaction </a:t>
            </a:r>
            <a:r>
              <a:rPr lang="it-IT" sz="2400" err="1"/>
              <a:t>between</a:t>
            </a:r>
            <a:r>
              <a:rPr lang="it-IT" sz="2400"/>
              <a:t> </a:t>
            </a:r>
            <a:r>
              <a:rPr lang="it-IT" sz="2400" b="1" err="1"/>
              <a:t>n_participants</a:t>
            </a:r>
            <a:r>
              <a:rPr lang="it-IT" sz="2400" b="1"/>
              <a:t> </a:t>
            </a:r>
            <a:r>
              <a:rPr lang="it-IT" sz="2400"/>
              <a:t>and</a:t>
            </a:r>
            <a:r>
              <a:rPr lang="it-IT" sz="2400" b="1"/>
              <a:t> </a:t>
            </a:r>
            <a:r>
              <a:rPr lang="it-IT" sz="2400" b="1" err="1"/>
              <a:t>n_injured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2204449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0BC4-AE6A-4ED7-78A6-95A20FF9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274" y="2119168"/>
            <a:ext cx="6797451" cy="1309832"/>
          </a:xfrm>
        </p:spPr>
        <p:txBody>
          <a:bodyPr/>
          <a:lstStyle/>
          <a:p>
            <a:pPr algn="ctr"/>
            <a:r>
              <a:rPr lang="en-US" dirty="0"/>
              <a:t>Thanks for the attention!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9678F-F66B-E341-0FC3-52CC6A71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69AC-2838-8579-9E95-846F3FBE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Data Mining Project Presentation - Group 11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24F0D-BB0B-EE78-0CE2-57469C5E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10" name="Graphic 9" descr="Dance outline">
            <a:extLst>
              <a:ext uri="{FF2B5EF4-FFF2-40B4-BE49-F238E27FC236}">
                <a16:creationId xmlns:a16="http://schemas.microsoft.com/office/drawing/2014/main" id="{E31C0EFE-B369-971D-3E5F-FF92E8AD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9303" y="3429000"/>
            <a:ext cx="1675453" cy="16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7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0068-BA89-2C9A-6A1C-D0AAD638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Incoherent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BD42F-2C64-24EC-E919-6150B61C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AE6AB-6368-53F6-F9B3-76FE4029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E9221-1216-75F5-00CA-AF070739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433AA9-A494-93DA-6CD8-856C0ED1B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752"/>
            <a:ext cx="10515600" cy="461576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/>
              <a:t>Some incidents occurred in years 2028 – 2030          None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/>
              <a:t>5 incidents were in China         changed the sign of </a:t>
            </a:r>
            <a:r>
              <a:rPr lang="en-US" b="1"/>
              <a:t>longitude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/>
              <a:t>Some features related to age were outside [0,100]         None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/>
              <a:t>Some incidents had a number of children / teens / adults outside [0,103] which is the interval of </a:t>
            </a:r>
            <a:r>
              <a:rPr lang="en-US" b="1" err="1"/>
              <a:t>n_participants</a:t>
            </a:r>
            <a:r>
              <a:rPr lang="en-US"/>
              <a:t>         Null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/>
              <a:t>Some instances had </a:t>
            </a:r>
            <a:r>
              <a:rPr lang="en-US" b="1" err="1"/>
              <a:t>candidatevotes</a:t>
            </a:r>
            <a:r>
              <a:rPr lang="en-US" b="1"/>
              <a:t> </a:t>
            </a:r>
            <a:r>
              <a:rPr lang="en-US"/>
              <a:t>and </a:t>
            </a:r>
            <a:r>
              <a:rPr lang="en-US" b="1" err="1"/>
              <a:t>totalvotes</a:t>
            </a:r>
            <a:r>
              <a:rPr lang="en-US"/>
              <a:t> of             -1, 0, 1         Null</a:t>
            </a:r>
          </a:p>
          <a:p>
            <a:pPr>
              <a:spcAft>
                <a:spcPts val="800"/>
              </a:spcAft>
            </a:pPr>
            <a:endParaRPr lang="en-US"/>
          </a:p>
        </p:txBody>
      </p:sp>
      <p:pic>
        <p:nvPicPr>
          <p:cNvPr id="14" name="Graphic 13" descr="Arrow Right with solid fill">
            <a:extLst>
              <a:ext uri="{FF2B5EF4-FFF2-40B4-BE49-F238E27FC236}">
                <a16:creationId xmlns:a16="http://schemas.microsoft.com/office/drawing/2014/main" id="{0FCBD62F-B55D-AD1A-0582-65B638536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3878" y="1382916"/>
            <a:ext cx="649015" cy="853499"/>
          </a:xfrm>
          <a:prstGeom prst="rect">
            <a:avLst/>
          </a:prstGeom>
        </p:spPr>
      </p:pic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8342B03E-F590-CC14-612B-5BEFA3BB1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0116" y="2119757"/>
            <a:ext cx="649015" cy="853499"/>
          </a:xfrm>
          <a:prstGeom prst="rect">
            <a:avLst/>
          </a:prstGeom>
        </p:spPr>
      </p:pic>
      <p:pic>
        <p:nvPicPr>
          <p:cNvPr id="16" name="Graphic 15" descr="Arrow Right with solid fill">
            <a:extLst>
              <a:ext uri="{FF2B5EF4-FFF2-40B4-BE49-F238E27FC236}">
                <a16:creationId xmlns:a16="http://schemas.microsoft.com/office/drawing/2014/main" id="{95A30E06-3495-BD1E-1E8C-1F0AE7B5D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4890" y="2820246"/>
            <a:ext cx="649015" cy="853499"/>
          </a:xfrm>
          <a:prstGeom prst="rect">
            <a:avLst/>
          </a:prstGeom>
        </p:spPr>
      </p:pic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1D368BBC-03B3-451F-93F1-0ECECEAB4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971" y="3899544"/>
            <a:ext cx="649015" cy="902869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6B398CCB-1735-27F5-2EE9-0679C98BA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8328" y="5107191"/>
            <a:ext cx="649015" cy="8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5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380F-1F69-B843-D795-A2978A84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7933-322A-6853-15A3-DF947EDC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13591"/>
            <a:ext cx="6625855" cy="366561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Calculate </a:t>
            </a:r>
            <a:r>
              <a:rPr lang="en-US" sz="2400">
                <a:solidFill>
                  <a:schemeClr val="accent1"/>
                </a:solidFill>
              </a:rPr>
              <a:t>percentage</a:t>
            </a:r>
            <a:r>
              <a:rPr lang="en-US" sz="2400"/>
              <a:t> of children / teens / adults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Define the </a:t>
            </a:r>
            <a:r>
              <a:rPr lang="en-US" sz="2400">
                <a:solidFill>
                  <a:schemeClr val="accent1"/>
                </a:solidFill>
              </a:rPr>
              <a:t>distribution</a:t>
            </a:r>
            <a:r>
              <a:rPr lang="en-US" sz="2400"/>
              <a:t> for each age group using the values of </a:t>
            </a:r>
            <a:r>
              <a:rPr lang="en-US" sz="2400" b="1" err="1"/>
              <a:t>avg_age_participants</a:t>
            </a:r>
            <a:r>
              <a:rPr lang="en-US" sz="2400"/>
              <a:t> in the given age group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chemeClr val="accent1"/>
                </a:solidFill>
              </a:rPr>
              <a:t>Sample</a:t>
            </a:r>
            <a:r>
              <a:rPr lang="en-US" sz="2400"/>
              <a:t> an age from each of the 3 distributions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chemeClr val="accent1"/>
                </a:solidFill>
              </a:rPr>
              <a:t>Weighted mean </a:t>
            </a:r>
            <a:r>
              <a:rPr lang="en-US" sz="2400"/>
              <a:t>of the 3 drawn ages (weights are percentages in 1.)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C063E-B029-7B75-CFBC-D9033924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B38BE-813E-D9B1-7A13-83D76AEC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B5E9-D555-40EA-B0F8-99FD061E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856CE-19DA-9D15-EBC3-7E3E1E2FFFE9}"/>
              </a:ext>
            </a:extLst>
          </p:cNvPr>
          <p:cNvSpPr txBox="1"/>
          <p:nvPr/>
        </p:nvSpPr>
        <p:spPr>
          <a:xfrm>
            <a:off x="838201" y="1194455"/>
            <a:ext cx="101729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/>
              <a:t>38% of the instances had missing values for the age features. </a:t>
            </a:r>
          </a:p>
          <a:p>
            <a:pPr>
              <a:spcAft>
                <a:spcPts val="600"/>
              </a:spcAft>
            </a:pPr>
            <a:r>
              <a:rPr lang="en-US" sz="2800"/>
              <a:t>We addressed this issue for </a:t>
            </a:r>
            <a:r>
              <a:rPr lang="en-US" sz="2800" b="1" err="1"/>
              <a:t>avg_age_participants</a:t>
            </a:r>
            <a:r>
              <a:rPr lang="en-US" sz="2800" b="1"/>
              <a:t> </a:t>
            </a:r>
            <a:r>
              <a:rPr lang="en-US" sz="2800"/>
              <a:t>as follows:</a:t>
            </a:r>
          </a:p>
          <a:p>
            <a:endParaRPr lang="en-US" sz="2800"/>
          </a:p>
          <a:p>
            <a:endParaRPr lang="en-US"/>
          </a:p>
        </p:txBody>
      </p:sp>
      <p:pic>
        <p:nvPicPr>
          <p:cNvPr id="9" name="Picture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9E0AF66-C93E-38DA-CE33-FF6421B13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06" y="2358656"/>
            <a:ext cx="2599041" cy="1952862"/>
          </a:xfrm>
          <a:prstGeom prst="rect">
            <a:avLst/>
          </a:prstGeom>
        </p:spPr>
      </p:pic>
      <p:pic>
        <p:nvPicPr>
          <p:cNvPr id="11" name="Picture 10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A793F53F-FEB4-C2A9-CC94-DABE9D1F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206" y="4388338"/>
            <a:ext cx="2601413" cy="2148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E6D57-B761-E3CA-5458-6D967CC50E27}"/>
              </a:ext>
            </a:extLst>
          </p:cNvPr>
          <p:cNvSpPr txBox="1"/>
          <p:nvPr/>
        </p:nvSpPr>
        <p:spPr>
          <a:xfrm>
            <a:off x="10715247" y="366370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0682B-E920-7E42-5931-4C23BA4A21F1}"/>
              </a:ext>
            </a:extLst>
          </p:cNvPr>
          <p:cNvSpPr txBox="1"/>
          <p:nvPr/>
        </p:nvSpPr>
        <p:spPr>
          <a:xfrm>
            <a:off x="10715247" y="589080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</a:t>
            </a:r>
          </a:p>
        </p:txBody>
      </p:sp>
    </p:spTree>
    <p:extLst>
      <p:ext uri="{BB962C8B-B14F-4D97-AF65-F5344CB8AC3E}">
        <p14:creationId xmlns:p14="http://schemas.microsoft.com/office/powerpoint/2010/main" val="3568281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9806-72BC-6B7C-6A13-A6F829DE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E756-1460-3B1D-9500-6C84D6D76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11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New features defined by us: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2F007-4C11-D232-070C-2A4E8AEF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57DFA-C7D0-DCFA-EA01-B4CB02D9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0BF3C-36B7-8B4C-4FE5-5EC7379E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0D76F4-FADD-ADC8-DFB9-FBBAC8AE8979}"/>
              </a:ext>
            </a:extLst>
          </p:cNvPr>
          <p:cNvSpPr txBox="1">
            <a:spLocks/>
          </p:cNvSpPr>
          <p:nvPr/>
        </p:nvSpPr>
        <p:spPr>
          <a:xfrm>
            <a:off x="838200" y="19412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/>
              <a:t>severity</a:t>
            </a:r>
          </a:p>
          <a:p>
            <a:pPr marL="285750" indent="-285750"/>
            <a:r>
              <a:rPr lang="en-US" b="1" err="1"/>
              <a:t>severity_minor</a:t>
            </a:r>
            <a:endParaRPr lang="en-US" b="1"/>
          </a:p>
          <a:p>
            <a:pPr marL="285750" indent="-285750"/>
            <a:r>
              <a:rPr lang="en-US" b="1" err="1"/>
              <a:t>killed_by_district</a:t>
            </a:r>
            <a:endParaRPr lang="en-US" b="1"/>
          </a:p>
          <a:p>
            <a:pPr marL="285750" indent="-285750"/>
            <a:r>
              <a:rPr lang="en-US" b="1" err="1"/>
              <a:t>injured_by_district</a:t>
            </a:r>
            <a:endParaRPr lang="en-US" b="1"/>
          </a:p>
          <a:p>
            <a:pPr marL="285750" indent="-285750"/>
            <a:r>
              <a:rPr lang="en-US" b="1" err="1"/>
              <a:t>female_ratio</a:t>
            </a:r>
            <a:endParaRPr lang="en-US" b="1"/>
          </a:p>
          <a:p>
            <a:pPr marL="285750" indent="-285750"/>
            <a:r>
              <a:rPr lang="en-US" b="1" err="1"/>
              <a:t>arrested_ratio</a:t>
            </a:r>
            <a:endParaRPr lang="en-US" b="1"/>
          </a:p>
          <a:p>
            <a:pPr marL="285750" indent="-285750"/>
            <a:r>
              <a:rPr lang="en-US" b="1" err="1"/>
              <a:t>unharmed_ratio</a:t>
            </a:r>
            <a:endParaRPr lang="en-US" b="1"/>
          </a:p>
          <a:p>
            <a:pPr marL="285750" indent="-285750"/>
            <a:r>
              <a:rPr lang="en-US" b="1" err="1"/>
              <a:t>right_or_left</a:t>
            </a:r>
            <a:endParaRPr lang="en-US" b="1"/>
          </a:p>
          <a:p>
            <a:pPr marL="285750" indent="-285750"/>
            <a:r>
              <a:rPr lang="en-US" b="1" err="1"/>
              <a:t>voters_over_population</a:t>
            </a:r>
            <a:endParaRPr lang="en-US" b="1"/>
          </a:p>
          <a:p>
            <a:endParaRPr lang="en-US"/>
          </a:p>
          <a:p>
            <a:endParaRPr lang="en-US"/>
          </a:p>
        </p:txBody>
      </p:sp>
      <p:pic>
        <p:nvPicPr>
          <p:cNvPr id="15" name="Graphic 14" descr="Lights On with solid fill">
            <a:extLst>
              <a:ext uri="{FF2B5EF4-FFF2-40B4-BE49-F238E27FC236}">
                <a16:creationId xmlns:a16="http://schemas.microsoft.com/office/drawing/2014/main" id="{405A7B36-F9D2-FBCD-E9C2-DF404CA47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4850" y="1593054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22A20D82-804C-C0E0-B87E-CDC1C493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3668" y="2226468"/>
            <a:ext cx="3319463" cy="3319463"/>
          </a:xfrm>
          <a:prstGeom prst="rect">
            <a:avLst/>
          </a:prstGeom>
        </p:spPr>
      </p:pic>
      <p:pic>
        <p:nvPicPr>
          <p:cNvPr id="19" name="Graphic 18" descr="Remote learning math with solid fill">
            <a:extLst>
              <a:ext uri="{FF2B5EF4-FFF2-40B4-BE49-F238E27FC236}">
                <a16:creationId xmlns:a16="http://schemas.microsoft.com/office/drawing/2014/main" id="{70B05313-E013-46D0-6D09-E971D77CA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4806" y="2992215"/>
            <a:ext cx="1490663" cy="14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2E221-A428-002E-09DF-799DB110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0457-AEAE-6CF5-5176-C9A4683E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850F-F965-61AA-D29C-1603C92D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11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New features defined by us: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6BFCE-1483-A4C0-5853-E4A9BA9E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CA9F6-4090-80DE-1CAB-1C869F0F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16C47-1CC5-5DBE-6FBC-BDB0BDF8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115A07-2389-2A6E-8195-4709C49C1A2B}"/>
              </a:ext>
            </a:extLst>
          </p:cNvPr>
          <p:cNvSpPr txBox="1">
            <a:spLocks/>
          </p:cNvSpPr>
          <p:nvPr/>
        </p:nvSpPr>
        <p:spPr>
          <a:xfrm>
            <a:off x="838200" y="19412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>
                <a:solidFill>
                  <a:schemeClr val="accent1"/>
                </a:solidFill>
              </a:rPr>
              <a:t>severity</a:t>
            </a:r>
          </a:p>
          <a:p>
            <a:pPr marL="285750" indent="-285750"/>
            <a:r>
              <a:rPr lang="en-US" err="1"/>
              <a:t>severity_minor</a:t>
            </a:r>
            <a:endParaRPr lang="en-US"/>
          </a:p>
          <a:p>
            <a:pPr marL="285750" indent="-285750"/>
            <a:r>
              <a:rPr lang="en-US" err="1"/>
              <a:t>killed_by_district</a:t>
            </a:r>
            <a:endParaRPr lang="en-US"/>
          </a:p>
          <a:p>
            <a:pPr marL="285750" indent="-285750"/>
            <a:r>
              <a:rPr lang="en-US" err="1"/>
              <a:t>injured_by_district</a:t>
            </a:r>
            <a:endParaRPr lang="en-US"/>
          </a:p>
          <a:p>
            <a:pPr marL="285750" indent="-285750"/>
            <a:r>
              <a:rPr lang="en-US" err="1"/>
              <a:t>female_ratio</a:t>
            </a:r>
            <a:endParaRPr lang="en-US"/>
          </a:p>
          <a:p>
            <a:pPr marL="285750" indent="-285750"/>
            <a:r>
              <a:rPr lang="en-US" err="1"/>
              <a:t>arrested_ratio</a:t>
            </a:r>
            <a:endParaRPr lang="en-US"/>
          </a:p>
          <a:p>
            <a:pPr marL="285750" indent="-285750"/>
            <a:r>
              <a:rPr lang="en-US" err="1"/>
              <a:t>unharmed_ratio</a:t>
            </a:r>
            <a:endParaRPr lang="en-US"/>
          </a:p>
          <a:p>
            <a:pPr marL="285750" indent="-285750"/>
            <a:r>
              <a:rPr lang="en-US" err="1"/>
              <a:t>right_or_left</a:t>
            </a:r>
            <a:endParaRPr lang="en-US"/>
          </a:p>
          <a:p>
            <a:pPr marL="285750" indent="-285750"/>
            <a:r>
              <a:rPr lang="en-US" err="1"/>
              <a:t>voters_over_population</a:t>
            </a:r>
            <a:endParaRPr lang="en-US"/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30BEF4-3870-974F-01B8-D3C7994ED9C5}"/>
                  </a:ext>
                </a:extLst>
              </p:cNvPr>
              <p:cNvSpPr txBox="1"/>
              <p:nvPr/>
            </p:nvSpPr>
            <p:spPr>
              <a:xfrm>
                <a:off x="6095999" y="1877424"/>
                <a:ext cx="5183713" cy="140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en-US"/>
                  <a:t>Weighted mean of the ratios of killed and injured participants over the sum of killed, injured, and unharmed in the incident:</a:t>
                </a: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𝑘𝑖𝑙𝑙𝑒𝑑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+0.3∗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𝑖𝑛𝑗𝑢𝑟𝑒𝑑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30BEF4-3870-974F-01B8-D3C7994E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877424"/>
                <a:ext cx="5183713" cy="1405513"/>
              </a:xfrm>
              <a:prstGeom prst="rect">
                <a:avLst/>
              </a:prstGeom>
              <a:blipFill>
                <a:blip r:embed="rId2"/>
                <a:stretch>
                  <a:fillRect l="-941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87F79AA-BACE-669D-5FB3-B5B0C064F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743" y="3459151"/>
            <a:ext cx="5183713" cy="27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7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D4ECA-9BE2-A415-A447-C5AD06105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32DC-E747-39C3-AFA0-0BE34B6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C832-F3A6-2B17-F33D-C6F071B6C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11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New features defined by us: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D3935-316D-FF5E-2D73-033DF26C6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8AA3F-DA57-7937-70D5-3E094090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0EC2B-D66A-4A77-73D2-3928A639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EFF5BB-A908-1643-40F4-4EE40E873920}"/>
              </a:ext>
            </a:extLst>
          </p:cNvPr>
          <p:cNvSpPr txBox="1">
            <a:spLocks/>
          </p:cNvSpPr>
          <p:nvPr/>
        </p:nvSpPr>
        <p:spPr>
          <a:xfrm>
            <a:off x="838200" y="19412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/>
              <a:t>severity</a:t>
            </a:r>
          </a:p>
          <a:p>
            <a:pPr marL="285750" indent="-285750"/>
            <a:r>
              <a:rPr lang="en-US" err="1"/>
              <a:t>severity_minor</a:t>
            </a:r>
            <a:endParaRPr lang="en-US"/>
          </a:p>
          <a:p>
            <a:pPr marL="285750" indent="-285750"/>
            <a:r>
              <a:rPr lang="en-US" err="1"/>
              <a:t>killed_by_district</a:t>
            </a:r>
            <a:endParaRPr lang="en-US"/>
          </a:p>
          <a:p>
            <a:pPr marL="285750" indent="-285750"/>
            <a:r>
              <a:rPr lang="en-US" err="1"/>
              <a:t>injured_by_district</a:t>
            </a:r>
            <a:endParaRPr lang="en-US"/>
          </a:p>
          <a:p>
            <a:pPr marL="285750" indent="-285750"/>
            <a:r>
              <a:rPr lang="en-US" err="1"/>
              <a:t>female_ratio</a:t>
            </a:r>
            <a:endParaRPr lang="en-US"/>
          </a:p>
          <a:p>
            <a:pPr marL="285750" indent="-285750"/>
            <a:r>
              <a:rPr lang="en-US" err="1"/>
              <a:t>arrested_ratio</a:t>
            </a:r>
            <a:endParaRPr lang="en-US"/>
          </a:p>
          <a:p>
            <a:pPr marL="285750" indent="-285750"/>
            <a:r>
              <a:rPr lang="en-US" err="1"/>
              <a:t>unharmed_ratio</a:t>
            </a:r>
            <a:endParaRPr lang="en-US"/>
          </a:p>
          <a:p>
            <a:pPr marL="285750" indent="-285750"/>
            <a:r>
              <a:rPr lang="en-US" b="1" err="1">
                <a:solidFill>
                  <a:schemeClr val="accent1"/>
                </a:solidFill>
              </a:rPr>
              <a:t>right_or_left</a:t>
            </a:r>
            <a:endParaRPr lang="en-US" b="1">
              <a:solidFill>
                <a:schemeClr val="accent1"/>
              </a:solidFill>
            </a:endParaRPr>
          </a:p>
          <a:p>
            <a:pPr marL="285750" indent="-285750"/>
            <a:r>
              <a:rPr lang="en-US" err="1"/>
              <a:t>voters_over_population</a:t>
            </a:r>
            <a:endParaRPr lang="en-US"/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34D0DB-3BF4-81E6-9C4B-7A76CC65453C}"/>
                  </a:ext>
                </a:extLst>
              </p:cNvPr>
              <p:cNvSpPr txBox="1"/>
              <p:nvPr/>
            </p:nvSpPr>
            <p:spPr>
              <a:xfrm>
                <a:off x="6096000" y="1877424"/>
                <a:ext cx="5015023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en-US"/>
                  <a:t>Number between 0 and 1 that tells which was the winning party and the winning percentage.</a:t>
                </a: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Consider the ratio: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𝑐𝑎𝑛𝑑𝑖𝑑𝑎𝑡𝑒𝑣𝑜𝑡𝑒𝑠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𝑡𝑜𝑡𝑎𝑙𝑣𝑜𝑡𝑒𝑠</m:t>
                      </m:r>
                    </m:oMath>
                  </m:oMathPara>
                </a14:m>
                <a:endParaRPr lang="en-US"/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If the winning party is Republican, we assign this ratio to the feature</a:t>
                </a: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If it is Democrat, we assign 1 - ratio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34D0DB-3BF4-81E6-9C4B-7A76CC65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77424"/>
                <a:ext cx="5015023" cy="2441694"/>
              </a:xfrm>
              <a:prstGeom prst="rect">
                <a:avLst/>
              </a:prstGeom>
              <a:blipFill>
                <a:blip r:embed="rId2"/>
                <a:stretch>
                  <a:fillRect l="-972" t="-1496" r="-1215" b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6983836-6B73-7524-E71C-8BBB4748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349" y="4309796"/>
            <a:ext cx="2944324" cy="20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79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2633-19EB-3A71-6173-CCA974D2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of Indicators</a:t>
            </a:r>
          </a:p>
        </p:txBody>
      </p:sp>
      <p:pic>
        <p:nvPicPr>
          <p:cNvPr id="8" name="Content Placeholder 7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29B9D2F-5EAA-09A7-6D15-A0DB826AD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05" y="1727673"/>
            <a:ext cx="4321304" cy="462867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6DEC2-BE45-B296-5E40-11C47262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GB"/>
              <a:t>Data Mining Project Presentation - Group 11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3B952-69F7-3756-886E-9BA65927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02EA-CE3C-8017-906E-353E9F8F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64EE4000-1C50-3713-F3CE-D4E5CF96C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16" y="1727673"/>
            <a:ext cx="4321305" cy="4628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F7DCEF-FDCF-0FB5-B0FC-383D89489B6D}"/>
              </a:ext>
            </a:extLst>
          </p:cNvPr>
          <p:cNvSpPr txBox="1"/>
          <p:nvPr/>
        </p:nvSpPr>
        <p:spPr>
          <a:xfrm>
            <a:off x="504497" y="1155494"/>
            <a:ext cx="1054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Correlations between all the features and the chosen ones, after analyzing pairs with correlation &gt; 0.6</a:t>
            </a:r>
          </a:p>
        </p:txBody>
      </p:sp>
    </p:spTree>
    <p:extLst>
      <p:ext uri="{BB962C8B-B14F-4D97-AF65-F5344CB8AC3E}">
        <p14:creationId xmlns:p14="http://schemas.microsoft.com/office/powerpoint/2010/main" val="396511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62F4-B9DA-9FC3-70B8-55DCEDBD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F5BC-BA41-38FB-A326-BE0B4072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24.01.24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CB1F8-D35D-1ECC-A052-2C11A025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Data Mining Project Presentation - Group 11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148E0-6EFC-3BE5-1C8A-3146146C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ACBD-9F8C-4F45-A415-7F9F969BAC9F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0DF4A-C8A8-2E83-48EE-81227A65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7" y="2551815"/>
            <a:ext cx="5990224" cy="318795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26E397-418F-7B47-FCE5-5C4DF3868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6234" y="2551815"/>
            <a:ext cx="5021270" cy="3804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D231FC-BE58-F03D-598D-E2B60082BF51}"/>
              </a:ext>
            </a:extLst>
          </p:cNvPr>
          <p:cNvSpPr txBox="1"/>
          <p:nvPr/>
        </p:nvSpPr>
        <p:spPr>
          <a:xfrm>
            <a:off x="838200" y="1535640"/>
            <a:ext cx="5656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New feature </a:t>
            </a:r>
            <a:r>
              <a:rPr lang="en-US" sz="2000" b="1" err="1"/>
              <a:t>age_group</a:t>
            </a:r>
            <a:r>
              <a:rPr lang="en-US" sz="2000"/>
              <a:t>: discretization of </a:t>
            </a:r>
            <a:r>
              <a:rPr lang="en-US" sz="2000" err="1"/>
              <a:t>avg_age_participants</a:t>
            </a:r>
            <a:r>
              <a:rPr lang="en-US" sz="2000"/>
              <a:t> into 9 classes.</a:t>
            </a:r>
            <a:endParaRPr lang="en-US" sz="20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6C83F-CFF8-F748-1EAA-C7876A6FAB51}"/>
              </a:ext>
            </a:extLst>
          </p:cNvPr>
          <p:cNvSpPr txBox="1"/>
          <p:nvPr/>
        </p:nvSpPr>
        <p:spPr>
          <a:xfrm>
            <a:off x="6828424" y="1535640"/>
            <a:ext cx="502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Reduction of </a:t>
            </a:r>
            <a:r>
              <a:rPr lang="en-US" sz="2000" b="1"/>
              <a:t>incident_characteristics1</a:t>
            </a:r>
            <a:r>
              <a:rPr lang="en-US" sz="2000"/>
              <a:t> to its 4 most frequent labels + ‘Other’ label.</a:t>
            </a:r>
          </a:p>
        </p:txBody>
      </p:sp>
    </p:spTree>
    <p:extLst>
      <p:ext uri="{BB962C8B-B14F-4D97-AF65-F5344CB8AC3E}">
        <p14:creationId xmlns:p14="http://schemas.microsoft.com/office/powerpoint/2010/main" val="679538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6A5A90F-95C2-40BC-9AA6-B31920CE42AC}">
  <we:reference id="wa200005566" version="3.0.0.1" store="en-GB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40FFD745500444A0444CB59F8D416E" ma:contentTypeVersion="4" ma:contentTypeDescription="Create a new document." ma:contentTypeScope="" ma:versionID="f35ff86de53721e460fc9e9364c132ef">
  <xsd:schema xmlns:xsd="http://www.w3.org/2001/XMLSchema" xmlns:xs="http://www.w3.org/2001/XMLSchema" xmlns:p="http://schemas.microsoft.com/office/2006/metadata/properties" xmlns:ns2="81754ee1-557e-4dc9-be16-9e332139dd66" targetNamespace="http://schemas.microsoft.com/office/2006/metadata/properties" ma:root="true" ma:fieldsID="8e1e99f8f69e5612ca041f42febdf07c" ns2:_="">
    <xsd:import namespace="81754ee1-557e-4dc9-be16-9e332139dd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754ee1-557e-4dc9-be16-9e332139dd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989390-7511-41FC-8E0D-5EC113141F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5503C3-4292-413C-831F-E3DC66838F18}">
  <ds:schemaRefs>
    <ds:schemaRef ds:uri="81754ee1-557e-4dc9-be16-9e332139dd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BFD251-9B8E-4CD4-B74B-409370ECCE9A}">
  <ds:schemaRefs>
    <ds:schemaRef ds:uri="81754ee1-557e-4dc9-be16-9e332139dd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1333</Words>
  <Application>Microsoft Macintosh PowerPoint</Application>
  <PresentationFormat>Widescreen</PresentationFormat>
  <Paragraphs>275</Paragraphs>
  <Slides>26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Consolas</vt:lpstr>
      <vt:lpstr>Courier New</vt:lpstr>
      <vt:lpstr>Courier New,monospace</vt:lpstr>
      <vt:lpstr>Custom Design</vt:lpstr>
      <vt:lpstr>office theme</vt:lpstr>
      <vt:lpstr>Gun Incidents in the USA</vt:lpstr>
      <vt:lpstr>Data Understanding</vt:lpstr>
      <vt:lpstr>Incoherent Data</vt:lpstr>
      <vt:lpstr>Missing Values</vt:lpstr>
      <vt:lpstr>Data Preparation</vt:lpstr>
      <vt:lpstr>Data Preparation</vt:lpstr>
      <vt:lpstr>Data Preparation</vt:lpstr>
      <vt:lpstr>Correlation of Indicators</vt:lpstr>
      <vt:lpstr>Feature Engineering</vt:lpstr>
      <vt:lpstr>Clustering</vt:lpstr>
      <vt:lpstr>K-Means</vt:lpstr>
      <vt:lpstr>K-Means</vt:lpstr>
      <vt:lpstr>K-Means ++ </vt:lpstr>
      <vt:lpstr>DBSCAN</vt:lpstr>
      <vt:lpstr>Hierarchical Clustering (California)</vt:lpstr>
      <vt:lpstr>Classification</vt:lpstr>
      <vt:lpstr>Using all available features</vt:lpstr>
      <vt:lpstr>Discarding the Unharmed, Injured and Arrested</vt:lpstr>
      <vt:lpstr>Relationship with majority-class Classifier</vt:lpstr>
      <vt:lpstr>Reintroducing n_injured</vt:lpstr>
      <vt:lpstr>Attempt to balance the dataset</vt:lpstr>
      <vt:lpstr>Explanation Analysis</vt:lpstr>
      <vt:lpstr>LIME on Random Forests</vt:lpstr>
      <vt:lpstr>SHAP on Random Forests</vt:lpstr>
      <vt:lpstr>Explainable Boosting Machine</vt:lpstr>
      <vt:lpstr>Thanks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Irene Dovichi</cp:lastModifiedBy>
  <cp:revision>1</cp:revision>
  <dcterms:created xsi:type="dcterms:W3CDTF">2024-01-17T22:25:04Z</dcterms:created>
  <dcterms:modified xsi:type="dcterms:W3CDTF">2024-01-23T17:50:46Z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0x0101005640FFD745500444A0444CB59F8D416E</vt:lpwstr>
  </property>
</Properties>
</file>